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444" r:id="rId3"/>
    <p:sldId id="450" r:id="rId4"/>
    <p:sldId id="441" r:id="rId5"/>
    <p:sldId id="443" r:id="rId6"/>
    <p:sldId id="439" r:id="rId7"/>
    <p:sldId id="440" r:id="rId8"/>
    <p:sldId id="449" r:id="rId9"/>
    <p:sldId id="447" r:id="rId10"/>
    <p:sldId id="448" r:id="rId11"/>
    <p:sldId id="451" r:id="rId12"/>
    <p:sldId id="452" r:id="rId13"/>
    <p:sldId id="446" r:id="rId14"/>
    <p:sldId id="453" r:id="rId15"/>
    <p:sldId id="454" r:id="rId16"/>
    <p:sldId id="455" r:id="rId17"/>
    <p:sldId id="456" r:id="rId18"/>
    <p:sldId id="457" r:id="rId19"/>
    <p:sldId id="459" r:id="rId20"/>
    <p:sldId id="460" r:id="rId21"/>
    <p:sldId id="461" r:id="rId22"/>
    <p:sldId id="462" r:id="rId23"/>
    <p:sldId id="463" r:id="rId24"/>
    <p:sldId id="464" r:id="rId25"/>
    <p:sldId id="466" r:id="rId26"/>
    <p:sldId id="465" r:id="rId27"/>
    <p:sldId id="467" r:id="rId28"/>
    <p:sldId id="468" r:id="rId29"/>
    <p:sldId id="469" r:id="rId30"/>
    <p:sldId id="475" r:id="rId31"/>
    <p:sldId id="470" r:id="rId32"/>
    <p:sldId id="471" r:id="rId33"/>
    <p:sldId id="472" r:id="rId34"/>
    <p:sldId id="473" r:id="rId35"/>
    <p:sldId id="474" r:id="rId36"/>
    <p:sldId id="433" r:id="rId37"/>
    <p:sldId id="477" r:id="rId38"/>
    <p:sldId id="478" r:id="rId39"/>
    <p:sldId id="479" r:id="rId40"/>
    <p:sldId id="480" r:id="rId41"/>
    <p:sldId id="481" r:id="rId42"/>
    <p:sldId id="482" r:id="rId43"/>
    <p:sldId id="483" r:id="rId44"/>
    <p:sldId id="484" r:id="rId45"/>
    <p:sldId id="486" r:id="rId46"/>
    <p:sldId id="485" r:id="rId47"/>
    <p:sldId id="487" r:id="rId48"/>
    <p:sldId id="488" r:id="rId49"/>
    <p:sldId id="489" r:id="rId50"/>
    <p:sldId id="490" r:id="rId51"/>
    <p:sldId id="491" r:id="rId52"/>
    <p:sldId id="492" r:id="rId53"/>
    <p:sldId id="493" r:id="rId54"/>
    <p:sldId id="495" r:id="rId55"/>
    <p:sldId id="476" r:id="rId56"/>
    <p:sldId id="402" r:id="rId57"/>
    <p:sldId id="268" r:id="rId5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76B900"/>
    <a:srgbClr val="4472C4"/>
    <a:srgbClr val="D9D9D9"/>
    <a:srgbClr val="144BBC"/>
    <a:srgbClr val="70C633"/>
    <a:srgbClr val="A3D8FF"/>
    <a:srgbClr val="F8CEB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89069" autoAdjust="0"/>
  </p:normalViewPr>
  <p:slideViewPr>
    <p:cSldViewPr snapToGrid="0" snapToObjects="1">
      <p:cViewPr varScale="1">
        <p:scale>
          <a:sx n="56" d="100"/>
          <a:sy n="56" d="100"/>
        </p:scale>
        <p:origin x="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ECF19-DA68-43BB-B793-0C306BC43E12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51CD0-5A07-44A5-8754-707545A2DC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33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0245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183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602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229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3910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897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031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3737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9739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2331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4648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603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617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8731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4000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4831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3930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6327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3688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38541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5155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6132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1981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9245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062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06128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382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36492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7661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28102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99096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11773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4352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6499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85853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9278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6917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0500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48127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041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539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183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5958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0220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446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DFA2-1F84-B448-AFDD-7D6E8B10D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1793196-1789-AC44-93B9-EF4509E4A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A004B3-A68B-494C-B59D-E0D585CA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71521D-E7C2-EC44-B3AC-E8D0088EF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EEC342-1420-E04A-A167-82CB4F2E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746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2969E8-609F-914E-AE53-841F44FD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450544C-11BC-7346-98B1-C9930A1B3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2D3F9D-831D-AC46-A17F-DDE13417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F1DBF1-A531-F64D-88DA-FF71C62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19450B-3C53-504D-87FC-2A1F1E52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59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7890C12-0195-3D44-881E-7CD6472AF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E98A5DD-2911-B44D-BD57-F1D546B5F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621813-BBDA-D943-9926-CC5603B2B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A35E1C-57E3-5741-9060-779073E2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9EDFAD-0C9A-C14F-A15E-D85089126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286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C0718E-0FA3-9E4D-AECF-A7AB3933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DEB7E7-D80C-8542-B4D3-D2D5BDC26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A5D6B3-AD42-244F-8F70-467CAEB0F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7E5F6C-95C3-4246-BE28-0879ABFEC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474F09-AB37-FD4A-AD0D-C99184213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5648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40639C-639A-F74F-858F-B541BBB8C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D9515C8-D05B-BA4D-816F-BAB70C02C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0DD8EA-1760-8242-B56E-096DB3C98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FB2BED-AEB7-A44B-A873-A1C1D48E5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DE13AE-21F0-A14E-B2B4-B492B716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172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D4DAAF-B05E-AB4B-A035-A9359D18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EA9B7B-90C4-EC44-9388-B467242BA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A248A55-6461-7F4F-8CF1-DAAA97CF6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317020-7D18-574F-9B4D-E4A0DB34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291ADC6-3B34-EE4C-AC82-FAB422872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C0E432-F950-6B4B-91C2-0B7B6A6B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937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E6535-3F9C-AE4F-A893-2EC1AFC0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BC8381-9AF0-CC43-95D0-D591ED476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67C1DC2-F8E9-B548-B16E-51710026C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3923ED9-B7DC-D447-9226-683131353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D99329B-45DD-8E4D-B066-8C9D5E603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1E4F781-DBB7-4D4E-A387-E88C8E516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339BE6E-C2D4-6F41-86BE-F84079BD4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C6FB355-DD94-2341-A95E-3C06D162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99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DE17FA-BF85-1C4B-9401-E77B06E0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2A75904-186F-314C-A93E-346A99DD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D715899-8C31-F54C-9591-8F612DFFB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576F8C-0F14-6148-805E-ADF5F3E88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97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27EFAF1-380A-EF40-95A7-5D623FDB8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51B4DB2-EBDF-5B4D-9B30-0132A0B7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E50AC3-3FF9-9842-8EFF-C2F496FC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030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125051-3B7F-F14E-AE19-B584CAE2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BF585A-E8AA-1C4B-AFA0-405FA4486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725F3B0-DF64-C846-9E4E-F8E877C23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40737B-F73E-5844-B03F-84732BD3C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5FC385B-2E76-964E-B813-11C8152C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1450F81-84A9-6443-932F-2FC3D11A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577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437F59-1D7F-0346-9BC9-FD3B49022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FAC3403-1382-6C4F-9312-6AB28B4AB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CF3155-6B22-8D46-86BF-617FE3B74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477109-2014-FD4A-AB19-855340EDD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15C27A3-10F6-9748-B94E-F792767A0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AC86508-7D68-AF43-A8A4-76EE57CD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9972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4F9E5BF-B000-B547-A1E4-FF5F518DA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012070-BFC2-954B-8055-7DFE560B1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F27CED-99F3-CE4E-A6E5-7999552F4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78ECF-52B6-974C-890F-CF507B677172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74D7FE-F1A0-794D-8ABC-FAD3FF5F1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2E852D-E63A-1E45-9C7D-4A02B0191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5483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cf.ornl.gov/calendar/introduction-to-cuda-c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9894B00-DD52-774F-B65D-63AC37C889C6}"/>
              </a:ext>
            </a:extLst>
          </p:cNvPr>
          <p:cNvSpPr/>
          <p:nvPr/>
        </p:nvSpPr>
        <p:spPr>
          <a:xfrm>
            <a:off x="3" y="0"/>
            <a:ext cx="12191998" cy="6858000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body-blu.jpg">
            <a:extLst>
              <a:ext uri="{FF2B5EF4-FFF2-40B4-BE49-F238E27FC236}">
                <a16:creationId xmlns:a16="http://schemas.microsoft.com/office/drawing/2014/main" id="{7FB15366-3697-0A46-8865-499DD3580F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Google Shape;164;p25">
            <a:extLst>
              <a:ext uri="{FF2B5EF4-FFF2-40B4-BE49-F238E27FC236}">
                <a16:creationId xmlns:a16="http://schemas.microsoft.com/office/drawing/2014/main" id="{2854A611-26B0-4944-A998-FED6C800CEEF}"/>
              </a:ext>
            </a:extLst>
          </p:cNvPr>
          <p:cNvSpPr txBox="1"/>
          <p:nvPr/>
        </p:nvSpPr>
        <p:spPr>
          <a:xfrm>
            <a:off x="-1" y="1998920"/>
            <a:ext cx="12192000" cy="1945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b="1" dirty="0">
                <a:solidFill>
                  <a:schemeClr val="lt1"/>
                </a:solidFill>
                <a:latin typeface="Century Gothic"/>
                <a:sym typeface="Century Gothic"/>
              </a:rPr>
              <a:t>Programming </a:t>
            </a:r>
            <a:r>
              <a:rPr lang="it-IT" sz="5400" b="1" dirty="0" err="1">
                <a:solidFill>
                  <a:schemeClr val="lt1"/>
                </a:solidFill>
                <a:latin typeface="Century Gothic"/>
                <a:sym typeface="Century Gothic"/>
              </a:rPr>
              <a:t>GPUs</a:t>
            </a:r>
            <a:r>
              <a:rPr lang="it-IT" sz="5400" b="1" dirty="0">
                <a:solidFill>
                  <a:schemeClr val="lt1"/>
                </a:solidFill>
                <a:latin typeface="Century Gothic"/>
                <a:sym typeface="Century Gothic"/>
              </a:rPr>
              <a:t> with CUDA:</a:t>
            </a:r>
          </a:p>
          <a:p>
            <a:pPr marL="0" marR="0" lvl="0" indent="0" algn="ctr" rtl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b="1" dirty="0" err="1">
                <a:solidFill>
                  <a:schemeClr val="lt1"/>
                </a:solidFill>
                <a:latin typeface="Century Gothic"/>
                <a:sym typeface="Century Gothic"/>
              </a:rPr>
              <a:t>Introduction</a:t>
            </a:r>
            <a:r>
              <a:rPr lang="it-IT" sz="5400" b="1" dirty="0">
                <a:solidFill>
                  <a:schemeClr val="lt1"/>
                </a:solidFill>
                <a:latin typeface="Century Gothic"/>
                <a:sym typeface="Century Gothic"/>
              </a:rPr>
              <a:t> to CUDA</a:t>
            </a:r>
            <a:endParaRPr lang="en-US" sz="3600" dirty="0"/>
          </a:p>
        </p:txBody>
      </p:sp>
      <p:sp>
        <p:nvSpPr>
          <p:cNvPr id="7" name="Google Shape;167;p25">
            <a:extLst>
              <a:ext uri="{FF2B5EF4-FFF2-40B4-BE49-F238E27FC236}">
                <a16:creationId xmlns:a16="http://schemas.microsoft.com/office/drawing/2014/main" id="{310C098C-1F64-1A46-B5F5-15ADB877E7B6}"/>
              </a:ext>
            </a:extLst>
          </p:cNvPr>
          <p:cNvSpPr txBox="1"/>
          <p:nvPr/>
        </p:nvSpPr>
        <p:spPr>
          <a:xfrm>
            <a:off x="2104722" y="4531460"/>
            <a:ext cx="7982556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it-IT" sz="2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Lara Querciagrossa, Andrew Emerson, </a:t>
            </a:r>
            <a:r>
              <a:rPr lang="it-IT" sz="28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Nitin</a:t>
            </a:r>
            <a:r>
              <a:rPr lang="it-IT" sz="2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t-IT" sz="28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Shukla</a:t>
            </a:r>
            <a:r>
              <a:rPr lang="it-IT" sz="2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Luca Ferraro, Sergio Orlandini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l.</a:t>
            </a:r>
            <a:r>
              <a:rPr lang="en-US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querciagrossa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@cineca.it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168;p25">
            <a:extLst>
              <a:ext uri="{FF2B5EF4-FFF2-40B4-BE49-F238E27FC236}">
                <a16:creationId xmlns:a16="http://schemas.microsoft.com/office/drawing/2014/main" id="{ED2F0262-DBF7-E54B-8D15-F0AD19CB260A}"/>
              </a:ext>
            </a:extLst>
          </p:cNvPr>
          <p:cNvSpPr/>
          <p:nvPr/>
        </p:nvSpPr>
        <p:spPr>
          <a:xfrm>
            <a:off x="505649" y="6007772"/>
            <a:ext cx="1118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DFDF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July 12</a:t>
            </a:r>
            <a:r>
              <a:rPr lang="en-US" baseline="30000">
                <a:solidFill>
                  <a:srgbClr val="FDFDF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</a:t>
            </a:r>
            <a:r>
              <a:rPr lang="en-US">
                <a:solidFill>
                  <a:srgbClr val="FDFDF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>
                <a:solidFill>
                  <a:srgbClr val="FDFDF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2022</a:t>
            </a:r>
            <a:endParaRPr sz="1800" i="0" u="none" strike="noStrike" cap="none" dirty="0">
              <a:solidFill>
                <a:srgbClr val="FDFDF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466938-75E4-A44A-9BF8-3C3DFB0E36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319" y="338174"/>
            <a:ext cx="2383361" cy="16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21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B70D96-3BEB-4797-A378-49F5131287BA}"/>
              </a:ext>
            </a:extLst>
          </p:cNvPr>
          <p:cNvSpPr txBox="1"/>
          <p:nvPr/>
        </p:nvSpPr>
        <p:spPr>
          <a:xfrm>
            <a:off x="792029" y="1094061"/>
            <a:ext cx="108938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Copy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input data from CPU memory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to GPU memory</a:t>
            </a:r>
          </a:p>
          <a:p>
            <a:pPr marL="457200" indent="-457200" algn="just">
              <a:buFont typeface="+mj-lt"/>
              <a:buAutoNum type="arabicPeriod"/>
            </a:pPr>
            <a:endParaRPr lang="en-GB" sz="2400" b="1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Load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GPU program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 and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execute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 it</a:t>
            </a:r>
          </a:p>
          <a:p>
            <a:pPr marL="457200" indent="-457200" algn="just">
              <a:buFont typeface="+mj-lt"/>
              <a:buAutoNum type="arabicPeriod"/>
            </a:pPr>
            <a:endParaRPr lang="en-GB" sz="2400" b="1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latin typeface="Century Gothic" panose="020B0502020202020204" pitchFamily="34" charset="0"/>
              </a:rPr>
              <a:t>Copy</a:t>
            </a:r>
            <a:r>
              <a:rPr lang="en-GB" sz="2400" dirty="0">
                <a:latin typeface="Century Gothic" panose="020B0502020202020204" pitchFamily="34" charset="0"/>
              </a:rPr>
              <a:t> </a:t>
            </a:r>
            <a:r>
              <a:rPr lang="en-GB" sz="2400" b="1" dirty="0">
                <a:latin typeface="Century Gothic" panose="020B0502020202020204" pitchFamily="34" charset="0"/>
              </a:rPr>
              <a:t>back</a:t>
            </a:r>
            <a:r>
              <a:rPr lang="en-GB" sz="2400" dirty="0">
                <a:latin typeface="Century Gothic" panose="020B0502020202020204" pitchFamily="34" charset="0"/>
              </a:rPr>
              <a:t> results from GPU memory </a:t>
            </a:r>
            <a:r>
              <a:rPr lang="en-GB" sz="2400" b="1" dirty="0">
                <a:latin typeface="Century Gothic" panose="020B0502020202020204" pitchFamily="34" charset="0"/>
              </a:rPr>
              <a:t>to CPU memory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4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Basic 3-step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process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" name="Gruppo 10">
            <a:extLst>
              <a:ext uri="{FF2B5EF4-FFF2-40B4-BE49-F238E27FC236}">
                <a16:creationId xmlns:a16="http://schemas.microsoft.com/office/drawing/2014/main" id="{8B4FD8B3-B925-4942-B77A-71F53531DC25}"/>
              </a:ext>
            </a:extLst>
          </p:cNvPr>
          <p:cNvGrpSpPr/>
          <p:nvPr/>
        </p:nvGrpSpPr>
        <p:grpSpPr>
          <a:xfrm>
            <a:off x="3125635" y="4038600"/>
            <a:ext cx="1800944" cy="2551598"/>
            <a:chOff x="2285985" y="3571876"/>
            <a:chExt cx="2120238" cy="2828932"/>
          </a:xfrm>
        </p:grpSpPr>
        <p:pic>
          <p:nvPicPr>
            <p:cNvPr id="6" name="Immagine 5" descr="CPU representation.jpg">
              <a:extLst>
                <a:ext uri="{FF2B5EF4-FFF2-40B4-BE49-F238E27FC236}">
                  <a16:creationId xmlns:a16="http://schemas.microsoft.com/office/drawing/2014/main" id="{644C4FED-A184-412F-8D5C-3302681DC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5985" y="4071942"/>
              <a:ext cx="2120238" cy="2328866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5F987FB-9C36-4D78-8F85-325FA19898D2}"/>
                </a:ext>
              </a:extLst>
            </p:cNvPr>
            <p:cNvSpPr txBox="1"/>
            <p:nvPr/>
          </p:nvSpPr>
          <p:spPr>
            <a:xfrm>
              <a:off x="2928362" y="3571876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solidFill>
                    <a:srgbClr val="0070C0"/>
                  </a:solidFill>
                </a:rPr>
                <a:t>CPU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A9C25890-80CE-4311-8C07-DF6FBA653CD2}"/>
              </a:ext>
            </a:extLst>
          </p:cNvPr>
          <p:cNvGrpSpPr/>
          <p:nvPr/>
        </p:nvGrpSpPr>
        <p:grpSpPr>
          <a:xfrm>
            <a:off x="7924801" y="4038600"/>
            <a:ext cx="1775242" cy="2551598"/>
            <a:chOff x="5072066" y="3571876"/>
            <a:chExt cx="2094535" cy="2815584"/>
          </a:xfrm>
        </p:grpSpPr>
        <p:pic>
          <p:nvPicPr>
            <p:cNvPr id="9" name="Immagine 8" descr="GPU representation.jpg">
              <a:extLst>
                <a:ext uri="{FF2B5EF4-FFF2-40B4-BE49-F238E27FC236}">
                  <a16:creationId xmlns:a16="http://schemas.microsoft.com/office/drawing/2014/main" id="{99663260-1983-42CC-8710-BE0FCB217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2066" y="4071942"/>
              <a:ext cx="2094535" cy="2315518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9BE4BAD1-8FB0-4808-B9FF-3B30EC444A66}"/>
                </a:ext>
              </a:extLst>
            </p:cNvPr>
            <p:cNvSpPr txBox="1"/>
            <p:nvPr/>
          </p:nvSpPr>
          <p:spPr>
            <a:xfrm>
              <a:off x="5693576" y="3571876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solidFill>
                    <a:srgbClr val="00B050"/>
                  </a:solidFill>
                </a:rPr>
                <a:t>GPU</a:t>
              </a:r>
            </a:p>
          </p:txBody>
        </p:sp>
      </p:grpSp>
      <p:sp>
        <p:nvSpPr>
          <p:cNvPr id="11" name="Croce 10">
            <a:extLst>
              <a:ext uri="{FF2B5EF4-FFF2-40B4-BE49-F238E27FC236}">
                <a16:creationId xmlns:a16="http://schemas.microsoft.com/office/drawing/2014/main" id="{75C6BD1E-7BF0-4E57-B540-01B7D63005B3}"/>
              </a:ext>
            </a:extLst>
          </p:cNvPr>
          <p:cNvSpPr/>
          <p:nvPr/>
        </p:nvSpPr>
        <p:spPr>
          <a:xfrm>
            <a:off x="6211376" y="5114379"/>
            <a:ext cx="428628" cy="428628"/>
          </a:xfrm>
          <a:prstGeom prst="plus">
            <a:avLst>
              <a:gd name="adj" fmla="val 39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Freccia circolare in giù 1">
            <a:extLst>
              <a:ext uri="{FF2B5EF4-FFF2-40B4-BE49-F238E27FC236}">
                <a16:creationId xmlns:a16="http://schemas.microsoft.com/office/drawing/2014/main" id="{D4B2580F-8D57-4998-A009-D6723DE86E75}"/>
              </a:ext>
            </a:extLst>
          </p:cNvPr>
          <p:cNvSpPr/>
          <p:nvPr/>
        </p:nvSpPr>
        <p:spPr>
          <a:xfrm rot="10800000" flipV="1">
            <a:off x="5096122" y="3667683"/>
            <a:ext cx="2560320" cy="74183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B70D96-3BEB-4797-A378-49F5131287BA}"/>
              </a:ext>
            </a:extLst>
          </p:cNvPr>
          <p:cNvSpPr txBox="1"/>
          <p:nvPr/>
        </p:nvSpPr>
        <p:spPr>
          <a:xfrm>
            <a:off x="792029" y="1094061"/>
            <a:ext cx="1089381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Introduced with CUDA 6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Century Gothic" panose="020B0502020202020204" pitchFamily="34" charset="0"/>
              </a:rPr>
              <a:t>Managed memory is accessible to both the CPU and GPU using a single pointer.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The </a:t>
            </a:r>
            <a:r>
              <a:rPr lang="en-US" sz="2400" b="1" dirty="0">
                <a:latin typeface="Century Gothic" panose="020B0502020202020204" pitchFamily="34" charset="0"/>
              </a:rPr>
              <a:t>system automatically migrates data</a:t>
            </a:r>
            <a:r>
              <a:rPr lang="en-US" sz="2400" dirty="0">
                <a:latin typeface="Century Gothic" panose="020B0502020202020204" pitchFamily="34" charset="0"/>
              </a:rPr>
              <a:t> allocated in Unified Memory between host and </a:t>
            </a:r>
            <a:r>
              <a:rPr lang="it-IT" sz="2400" dirty="0">
                <a:latin typeface="Century Gothic" panose="020B0502020202020204" pitchFamily="34" charset="0"/>
              </a:rPr>
              <a:t>device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400" dirty="0">
                <a:latin typeface="Century Gothic" panose="020B0502020202020204" pitchFamily="34" charset="0"/>
              </a:rPr>
              <a:t>Up to GPU Memory Size (CUDA 8+: allocate up to system </a:t>
            </a:r>
            <a:r>
              <a:rPr lang="it-IT" sz="2400" dirty="0" err="1">
                <a:latin typeface="Century Gothic" panose="020B0502020202020204" pitchFamily="34" charset="0"/>
              </a:rPr>
              <a:t>memory</a:t>
            </a:r>
            <a:r>
              <a:rPr lang="it-IT" sz="2400" dirty="0">
                <a:latin typeface="Century Gothic" panose="020B0502020202020204" pitchFamily="34" charset="0"/>
              </a:rPr>
              <a:t> size)</a:t>
            </a:r>
            <a:endParaRPr lang="en-GB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4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CUDA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Unified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Memory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44A9EF5-AF53-4C63-908F-18C52E325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310" y="3577590"/>
            <a:ext cx="8059275" cy="264832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9298AFF-FC6B-4EF0-8E77-0056221049BC}"/>
              </a:ext>
            </a:extLst>
          </p:cNvPr>
          <p:cNvSpPr txBox="1"/>
          <p:nvPr/>
        </p:nvSpPr>
        <p:spPr>
          <a:xfrm>
            <a:off x="4736844" y="6315591"/>
            <a:ext cx="851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Century Gothic" panose="020B0502020202020204" pitchFamily="34" charset="0"/>
              </a:rPr>
              <a:t>https://developer.nvidia.com/blog/unified-memory-in-cuda-6/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4623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B70D96-3BEB-4797-A378-49F5131287BA}"/>
              </a:ext>
            </a:extLst>
          </p:cNvPr>
          <p:cNvSpPr txBox="1"/>
          <p:nvPr/>
        </p:nvSpPr>
        <p:spPr>
          <a:xfrm>
            <a:off x="792029" y="1094061"/>
            <a:ext cx="1089381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Century Gothic" panose="020B0502020202020204" pitchFamily="34" charset="0"/>
              </a:rPr>
              <a:t>Simpler</a:t>
            </a:r>
            <a:r>
              <a:rPr lang="en-US" sz="2400" dirty="0">
                <a:latin typeface="Century Gothic" panose="020B0502020202020204" pitchFamily="34" charset="0"/>
              </a:rPr>
              <a:t> Programming and Memory Model: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Single allocation, single pointer, accessible everywhere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Eliminate the need of explicit copy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Simplify code porting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Century Gothic" panose="020B0502020202020204" pitchFamily="34" charset="0"/>
              </a:rPr>
              <a:t>Performance</a:t>
            </a:r>
            <a:r>
              <a:rPr lang="en-US" sz="2400" dirty="0">
                <a:latin typeface="Century Gothic" panose="020B0502020202020204" pitchFamily="34" charset="0"/>
              </a:rPr>
              <a:t> Through Data Locality: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Migrate data to accessing processor (complexity kept under the covers)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Guarantee global coherence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Still allow explicit hand tuning (the CUDA runtime never has as much information as the programmer does about where data is needed and when!) </a:t>
            </a:r>
            <a:r>
              <a:rPr lang="en-US" sz="2400" dirty="0">
                <a:latin typeface="Century Gothic" panose="020B0502020202020204" pitchFamily="34" charset="0"/>
                <a:sym typeface="Wingdings" panose="05000000000000000000" pitchFamily="2" charset="2"/>
              </a:rPr>
              <a:t> CUDA 8+ explicit prefetching API</a:t>
            </a:r>
            <a:endParaRPr lang="en-GB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4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CUDA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Unified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Memory benefits</a:t>
            </a:r>
          </a:p>
        </p:txBody>
      </p:sp>
    </p:spTree>
    <p:extLst>
      <p:ext uri="{BB962C8B-B14F-4D97-AF65-F5344CB8AC3E}">
        <p14:creationId xmlns:p14="http://schemas.microsoft.com/office/powerpoint/2010/main" val="3188515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dirty="0"/>
              <a:t>CUDA kernels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71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CUDA kernels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B7CFC7-30D1-4744-8AD6-FCC7EF2877EC}"/>
              </a:ext>
            </a:extLst>
          </p:cNvPr>
          <p:cNvSpPr txBox="1"/>
          <p:nvPr/>
        </p:nvSpPr>
        <p:spPr>
          <a:xfrm>
            <a:off x="792029" y="2009065"/>
            <a:ext cx="415335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it-IT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onCPU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runs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on CPU</a:t>
            </a:r>
            <a:r>
              <a:rPr lang="it-IT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onCPU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1C5B74D-BF0E-4E91-9B54-5675437514DA}"/>
              </a:ext>
            </a:extLst>
          </p:cNvPr>
          <p:cNvSpPr txBox="1"/>
          <p:nvPr/>
        </p:nvSpPr>
        <p:spPr>
          <a:xfrm>
            <a:off x="6458465" y="2009065"/>
            <a:ext cx="522738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it-IT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__global__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onGPU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runs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on GPU</a:t>
            </a:r>
            <a:r>
              <a:rPr lang="it-IT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onGPU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&lt;&lt;&lt;</a:t>
            </a:r>
            <a:r>
              <a:rPr lang="it-IT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&gt;&gt;&gt;();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cudaDeviceSynchronize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A2014A3-BE75-42DE-8505-5EAA4A9F3337}"/>
              </a:ext>
            </a:extLst>
          </p:cNvPr>
          <p:cNvSpPr txBox="1"/>
          <p:nvPr/>
        </p:nvSpPr>
        <p:spPr>
          <a:xfrm>
            <a:off x="7008181" y="521684"/>
            <a:ext cx="4677666" cy="954107"/>
          </a:xfrm>
          <a:prstGeom prst="rect">
            <a:avLst/>
          </a:prstGeom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800" b="1" dirty="0" err="1">
                <a:latin typeface="Century Gothic" panose="020B0502020202020204" pitchFamily="34" charset="0"/>
              </a:rPr>
              <a:t>Functions</a:t>
            </a:r>
            <a:r>
              <a:rPr lang="it-IT" sz="2800" b="1" dirty="0">
                <a:latin typeface="Century Gothic" panose="020B0502020202020204" pitchFamily="34" charset="0"/>
              </a:rPr>
              <a:t> running on GPU are </a:t>
            </a:r>
            <a:r>
              <a:rPr lang="it-IT" sz="2800" b="1" dirty="0" err="1">
                <a:latin typeface="Century Gothic" panose="020B0502020202020204" pitchFamily="34" charset="0"/>
              </a:rPr>
              <a:t>called</a:t>
            </a:r>
            <a:r>
              <a:rPr lang="it-IT" sz="2800" b="1" dirty="0">
                <a:latin typeface="Century Gothic" panose="020B0502020202020204" pitchFamily="34" charset="0"/>
              </a:rPr>
              <a:t> </a:t>
            </a:r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365669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B70D96-3BEB-4797-A378-49F5131287BA}"/>
              </a:ext>
            </a:extLst>
          </p:cNvPr>
          <p:cNvSpPr txBox="1"/>
          <p:nvPr/>
        </p:nvSpPr>
        <p:spPr>
          <a:xfrm>
            <a:off x="649092" y="2009065"/>
            <a:ext cx="52273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400" b="1" dirty="0">
                <a:latin typeface="Century Gothic" panose="020B0502020202020204" pitchFamily="34" charset="0"/>
              </a:rPr>
              <a:t>Keyword </a:t>
            </a:r>
            <a:r>
              <a:rPr lang="en-GB" sz="2400" b="1" dirty="0">
                <a:solidFill>
                  <a:srgbClr val="ED7D31"/>
                </a:solidFill>
                <a:latin typeface="Consolas" panose="020B0609020204030204" pitchFamily="49" charset="0"/>
              </a:rPr>
              <a:t>__global__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Indicates that the function will </a:t>
            </a:r>
            <a:r>
              <a:rPr lang="en-GB" sz="2400" i="1" dirty="0">
                <a:latin typeface="Century Gothic" panose="020B0502020202020204" pitchFamily="34" charset="0"/>
              </a:rPr>
              <a:t>run on GPU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Can be </a:t>
            </a:r>
            <a:r>
              <a:rPr lang="en-GB" sz="2400" i="1" dirty="0">
                <a:latin typeface="Century Gothic" panose="020B0502020202020204" pitchFamily="34" charset="0"/>
              </a:rPr>
              <a:t>invoked globally </a:t>
            </a:r>
            <a:r>
              <a:rPr lang="en-GB" sz="2400" dirty="0">
                <a:latin typeface="Century Gothic" panose="020B0502020202020204" pitchFamily="34" charset="0"/>
              </a:rPr>
              <a:t>(both by CPU and GPU)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It is required that a function defined with </a:t>
            </a:r>
            <a:r>
              <a:rPr lang="en-GB" sz="2400" dirty="0">
                <a:latin typeface="Consolas" panose="020B0609020204030204" pitchFamily="49" charset="0"/>
              </a:rPr>
              <a:t>__global__</a:t>
            </a:r>
            <a:r>
              <a:rPr lang="en-GB" sz="2400" dirty="0">
                <a:latin typeface="Century Gothic" panose="020B0502020202020204" pitchFamily="34" charset="0"/>
              </a:rPr>
              <a:t> returns </a:t>
            </a:r>
            <a:r>
              <a:rPr lang="en-GB" sz="2400" dirty="0">
                <a:latin typeface="Consolas" panose="020B0609020204030204" pitchFamily="49" charset="0"/>
              </a:rPr>
              <a:t>void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b="1" dirty="0">
                <a:latin typeface="Century Gothic" panose="020B0502020202020204" pitchFamily="34" charset="0"/>
              </a:rPr>
              <a:t>Device code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CUDA kernels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definition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1C5B74D-BF0E-4E91-9B54-5675437514DA}"/>
              </a:ext>
            </a:extLst>
          </p:cNvPr>
          <p:cNvSpPr txBox="1"/>
          <p:nvPr/>
        </p:nvSpPr>
        <p:spPr>
          <a:xfrm>
            <a:off x="6458465" y="2009065"/>
            <a:ext cx="522738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it-IT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__global__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onGPU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runs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on GPU</a:t>
            </a:r>
            <a:r>
              <a:rPr lang="it-IT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onGPU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&lt;&lt;&lt;</a:t>
            </a:r>
            <a:r>
              <a:rPr lang="it-IT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&gt;&gt;&gt;();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cudaDeviceSynchronize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8E7EF8A8-43B1-4C02-9403-E8C32A998A6C}"/>
              </a:ext>
            </a:extLst>
          </p:cNvPr>
          <p:cNvSpPr/>
          <p:nvPr/>
        </p:nvSpPr>
        <p:spPr>
          <a:xfrm>
            <a:off x="6553200" y="2542124"/>
            <a:ext cx="1527810" cy="584775"/>
          </a:xfrm>
          <a:prstGeom prst="ellipse">
            <a:avLst/>
          </a:prstGeom>
          <a:noFill/>
          <a:ln w="762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C9FF0F2-EB60-49D0-A94D-F099423E68E8}"/>
              </a:ext>
            </a:extLst>
          </p:cNvPr>
          <p:cNvSpPr txBox="1"/>
          <p:nvPr/>
        </p:nvSpPr>
        <p:spPr>
          <a:xfrm>
            <a:off x="7041494" y="265409"/>
            <a:ext cx="4885360" cy="769441"/>
          </a:xfrm>
          <a:prstGeom prst="rect">
            <a:avLst/>
          </a:prstGeom>
          <a:ln w="5715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200" b="1" dirty="0">
                <a:latin typeface="Century Gothic" panose="020B0502020202020204" pitchFamily="34" charset="0"/>
              </a:rPr>
              <a:t>.cu</a:t>
            </a:r>
            <a:r>
              <a:rPr lang="it-IT" sz="2200" dirty="0">
                <a:latin typeface="Century Gothic" panose="020B0502020202020204" pitchFamily="34" charset="0"/>
              </a:rPr>
              <a:t> </a:t>
            </a:r>
            <a:r>
              <a:rPr lang="it-IT" sz="2200" dirty="0" err="1">
                <a:latin typeface="Century Gothic" panose="020B0502020202020204" pitchFamily="34" charset="0"/>
              </a:rPr>
              <a:t>is</a:t>
            </a:r>
            <a:r>
              <a:rPr lang="it-IT" sz="2200" dirty="0">
                <a:latin typeface="Century Gothic" panose="020B0502020202020204" pitchFamily="34" charset="0"/>
              </a:rPr>
              <a:t> the file extension for CUDA-</a:t>
            </a:r>
            <a:r>
              <a:rPr lang="it-IT" sz="2200" dirty="0" err="1">
                <a:latin typeface="Century Gothic" panose="020B0502020202020204" pitchFamily="34" charset="0"/>
              </a:rPr>
              <a:t>accelerated</a:t>
            </a:r>
            <a:r>
              <a:rPr lang="it-IT" sz="2200" dirty="0">
                <a:latin typeface="Century Gothic" panose="020B0502020202020204" pitchFamily="34" charset="0"/>
              </a:rPr>
              <a:t> </a:t>
            </a:r>
            <a:r>
              <a:rPr lang="it-IT" sz="2200" dirty="0" err="1">
                <a:latin typeface="Century Gothic" panose="020B0502020202020204" pitchFamily="34" charset="0"/>
              </a:rPr>
              <a:t>program</a:t>
            </a:r>
            <a:endParaRPr lang="it-IT" sz="2200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68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B70D96-3BEB-4797-A378-49F5131287BA}"/>
              </a:ext>
            </a:extLst>
          </p:cNvPr>
          <p:cNvSpPr txBox="1"/>
          <p:nvPr/>
        </p:nvSpPr>
        <p:spPr>
          <a:xfrm>
            <a:off x="649092" y="2009065"/>
            <a:ext cx="522738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400" b="1" dirty="0">
                <a:latin typeface="Century Gothic" panose="020B0502020202020204" pitchFamily="34" charset="0"/>
              </a:rPr>
              <a:t>Kernel launch</a:t>
            </a:r>
            <a:endParaRPr lang="en-GB" sz="2400" b="1" dirty="0">
              <a:solidFill>
                <a:srgbClr val="4472C4"/>
              </a:solidFill>
              <a:latin typeface="Consolas" panose="020B0609020204030204" pitchFamily="49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Function call to run on GPU</a:t>
            </a:r>
            <a:endParaRPr lang="en-GB" sz="2400" i="1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Must provide an </a:t>
            </a:r>
            <a:r>
              <a:rPr lang="en-GB" sz="2400" b="1" dirty="0">
                <a:latin typeface="Century Gothic" panose="020B0502020202020204" pitchFamily="34" charset="0"/>
              </a:rPr>
              <a:t>execution</a:t>
            </a:r>
            <a:r>
              <a:rPr lang="en-GB" sz="2400" dirty="0">
                <a:latin typeface="Century Gothic" panose="020B0502020202020204" pitchFamily="34" charset="0"/>
              </a:rPr>
              <a:t> </a:t>
            </a:r>
            <a:r>
              <a:rPr lang="en-GB" sz="2400" b="1" dirty="0">
                <a:latin typeface="Century Gothic" panose="020B0502020202020204" pitchFamily="34" charset="0"/>
              </a:rPr>
              <a:t>configuration</a:t>
            </a:r>
            <a:r>
              <a:rPr lang="en-GB" sz="2400" dirty="0">
                <a:latin typeface="Century Gothic" panose="020B0502020202020204" pitchFamily="34" charset="0"/>
              </a:rPr>
              <a:t> with the syntax </a:t>
            </a:r>
            <a:r>
              <a:rPr lang="en-GB" sz="2400" dirty="0">
                <a:latin typeface="Consolas" panose="020B0609020204030204" pitchFamily="49" charset="0"/>
              </a:rPr>
              <a:t>&lt;&lt;&lt;…&gt;&gt;&gt;</a:t>
            </a:r>
            <a:r>
              <a:rPr lang="en-GB" sz="2400" dirty="0">
                <a:latin typeface="Century Gothic" panose="020B0502020202020204" pitchFamily="34" charset="0"/>
              </a:rPr>
              <a:t> prior to passing kernel arguments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Specify the </a:t>
            </a:r>
            <a:r>
              <a:rPr lang="en-GB" sz="24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thread hierarchy </a:t>
            </a:r>
            <a:r>
              <a:rPr lang="en-GB" sz="2400" dirty="0">
                <a:latin typeface="Century Gothic" panose="020B0502020202020204" pitchFamily="34" charset="0"/>
              </a:rPr>
              <a:t>for kernel launch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number of </a:t>
            </a:r>
            <a:r>
              <a:rPr lang="en-GB" sz="2400" b="1" dirty="0">
                <a:latin typeface="Century Gothic" panose="020B0502020202020204" pitchFamily="34" charset="0"/>
              </a:rPr>
              <a:t>blocks</a:t>
            </a:r>
            <a:r>
              <a:rPr lang="en-GB" sz="2400" dirty="0">
                <a:latin typeface="Century Gothic" panose="020B0502020202020204" pitchFamily="34" charset="0"/>
              </a:rPr>
              <a:t> (group of threads)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number of </a:t>
            </a:r>
            <a:r>
              <a:rPr lang="en-GB" sz="2400" b="1" dirty="0">
                <a:latin typeface="Century Gothic" panose="020B0502020202020204" pitchFamily="34" charset="0"/>
              </a:rPr>
              <a:t>threads</a:t>
            </a:r>
            <a:r>
              <a:rPr lang="en-GB" sz="2400" dirty="0">
                <a:latin typeface="Century Gothic" panose="020B0502020202020204" pitchFamily="34" charset="0"/>
              </a:rPr>
              <a:t> per block (</a:t>
            </a:r>
            <a:r>
              <a:rPr lang="en-GB" sz="2400" i="1" dirty="0">
                <a:latin typeface="Century Gothic" panose="020B0502020202020204" pitchFamily="34" charset="0"/>
              </a:rPr>
              <a:t>limited to 1024!!</a:t>
            </a:r>
            <a:r>
              <a:rPr lang="en-GB" sz="2400" dirty="0"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469932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CUDA kernel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launch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1C5B74D-BF0E-4E91-9B54-5675437514DA}"/>
              </a:ext>
            </a:extLst>
          </p:cNvPr>
          <p:cNvSpPr txBox="1"/>
          <p:nvPr/>
        </p:nvSpPr>
        <p:spPr>
          <a:xfrm>
            <a:off x="6458465" y="2009065"/>
            <a:ext cx="522738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it-IT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__global__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onGPU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runs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on GPU</a:t>
            </a:r>
            <a:r>
              <a:rPr lang="it-IT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onGPU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&lt;&lt;&lt;</a:t>
            </a:r>
            <a:r>
              <a:rPr lang="it-IT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&gt;&gt;&gt;();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cudaDeviceSynchronize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8E7EF8A8-43B1-4C02-9403-E8C32A998A6C}"/>
              </a:ext>
            </a:extLst>
          </p:cNvPr>
          <p:cNvSpPr/>
          <p:nvPr/>
        </p:nvSpPr>
        <p:spPr>
          <a:xfrm>
            <a:off x="6953250" y="4633814"/>
            <a:ext cx="2899410" cy="584775"/>
          </a:xfrm>
          <a:prstGeom prst="ellipse">
            <a:avLst/>
          </a:prstGeom>
          <a:noFill/>
          <a:ln w="762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87921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B70D96-3BEB-4797-A378-49F5131287BA}"/>
              </a:ext>
            </a:extLst>
          </p:cNvPr>
          <p:cNvSpPr txBox="1"/>
          <p:nvPr/>
        </p:nvSpPr>
        <p:spPr>
          <a:xfrm>
            <a:off x="649092" y="2009065"/>
            <a:ext cx="52273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GB" sz="2400" b="1" dirty="0">
              <a:solidFill>
                <a:srgbClr val="4472C4"/>
              </a:solidFill>
              <a:latin typeface="Consolas" panose="020B0609020204030204" pitchFamily="49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Launching kernels is </a:t>
            </a:r>
            <a:r>
              <a:rPr lang="en-GB" sz="24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asynchronous</a:t>
            </a:r>
            <a:r>
              <a:rPr lang="en-GB" sz="2400" dirty="0">
                <a:latin typeface="Century Gothic" panose="020B0502020202020204" pitchFamily="34" charset="0"/>
              </a:rPr>
              <a:t>: CPU code will continue to execute without waiting for kernel to  be completed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b="1" dirty="0" err="1">
                <a:latin typeface="Consolas" panose="020B0609020204030204" pitchFamily="49" charset="0"/>
              </a:rPr>
              <a:t>cudaDeviceSynchronize</a:t>
            </a:r>
            <a:r>
              <a:rPr lang="en-GB" sz="2400" b="1" dirty="0">
                <a:latin typeface="Consolas" panose="020B0609020204030204" pitchFamily="49" charset="0"/>
              </a:rPr>
              <a:t>()</a:t>
            </a:r>
            <a:r>
              <a:rPr lang="en-GB" sz="2400" dirty="0">
                <a:latin typeface="Century Gothic" panose="020B0502020202020204" pitchFamily="34" charset="0"/>
              </a:rPr>
              <a:t> will force the host to wait until device code completeness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469932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CUDA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synchronization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1C5B74D-BF0E-4E91-9B54-5675437514DA}"/>
              </a:ext>
            </a:extLst>
          </p:cNvPr>
          <p:cNvSpPr txBox="1"/>
          <p:nvPr/>
        </p:nvSpPr>
        <p:spPr>
          <a:xfrm>
            <a:off x="6458465" y="2009065"/>
            <a:ext cx="522738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it-IT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__global__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onGPU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runs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on GPU</a:t>
            </a:r>
            <a:r>
              <a:rPr lang="it-IT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it-IT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onGPU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&lt;&lt;&lt;</a:t>
            </a:r>
            <a:r>
              <a:rPr lang="it-IT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&gt;&gt;&gt;();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cudaDeviceSynchronize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8E7EF8A8-43B1-4C02-9403-E8C32A998A6C}"/>
              </a:ext>
            </a:extLst>
          </p:cNvPr>
          <p:cNvSpPr/>
          <p:nvPr/>
        </p:nvSpPr>
        <p:spPr>
          <a:xfrm>
            <a:off x="6953250" y="4949061"/>
            <a:ext cx="3722370" cy="720219"/>
          </a:xfrm>
          <a:prstGeom prst="ellipse">
            <a:avLst/>
          </a:prstGeom>
          <a:noFill/>
          <a:ln w="762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944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dirty="0" err="1"/>
              <a:t>Compiling</a:t>
            </a:r>
            <a:r>
              <a:rPr lang="it-IT" sz="5400" dirty="0"/>
              <a:t> CUDA </a:t>
            </a:r>
            <a:r>
              <a:rPr lang="it-IT" sz="5400" dirty="0" err="1"/>
              <a:t>programs</a:t>
            </a:r>
            <a:endParaRPr lang="it-IT" sz="5400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87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B70D96-3BEB-4797-A378-49F5131287BA}"/>
              </a:ext>
            </a:extLst>
          </p:cNvPr>
          <p:cNvSpPr txBox="1"/>
          <p:nvPr/>
        </p:nvSpPr>
        <p:spPr>
          <a:xfrm>
            <a:off x="792029" y="1094061"/>
            <a:ext cx="1089381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400" b="1" dirty="0">
                <a:latin typeface="Century Gothic" panose="020B0502020202020204" pitchFamily="34" charset="0"/>
              </a:rPr>
              <a:t>Load CUDA, </a:t>
            </a:r>
            <a:r>
              <a:rPr lang="it-IT" sz="2400" dirty="0">
                <a:latin typeface="Century Gothic" panose="020B0502020202020204" pitchFamily="34" charset="0"/>
              </a:rPr>
              <a:t>on CINECA cluster</a:t>
            </a:r>
            <a:r>
              <a:rPr lang="it-IT" sz="2400" b="1" dirty="0">
                <a:latin typeface="Century Gothic" panose="020B0502020202020204" pitchFamily="34" charset="0"/>
              </a:rPr>
              <a:t>:</a:t>
            </a:r>
          </a:p>
          <a:p>
            <a:pPr algn="just"/>
            <a:r>
              <a:rPr lang="it-IT" sz="2400" b="1" dirty="0">
                <a:latin typeface="Consolas" panose="020B0609020204030204" pitchFamily="49" charset="0"/>
              </a:rPr>
              <a:t>  </a:t>
            </a:r>
            <a:r>
              <a:rPr lang="it-IT" sz="2400" dirty="0" err="1">
                <a:latin typeface="Consolas" panose="020B0609020204030204" pitchFamily="49" charset="0"/>
              </a:rPr>
              <a:t>module</a:t>
            </a:r>
            <a:r>
              <a:rPr lang="it-IT" sz="2400" dirty="0">
                <a:latin typeface="Consolas" panose="020B0609020204030204" pitchFamily="49" charset="0"/>
              </a:rPr>
              <a:t> load </a:t>
            </a:r>
            <a:r>
              <a:rPr lang="it-IT" sz="2400" dirty="0" err="1">
                <a:latin typeface="Consolas" panose="020B0609020204030204" pitchFamily="49" charset="0"/>
              </a:rPr>
              <a:t>cuda</a:t>
            </a:r>
            <a:endParaRPr lang="it-IT" sz="2400" dirty="0">
              <a:latin typeface="Consolas" panose="020B0609020204030204" pitchFamily="49" charset="0"/>
            </a:endParaRPr>
          </a:p>
          <a:p>
            <a:pPr algn="just"/>
            <a:endParaRPr lang="it-IT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400" b="1" dirty="0">
                <a:latin typeface="Century Gothic" panose="020B0502020202020204" pitchFamily="34" charset="0"/>
              </a:rPr>
              <a:t>Information</a:t>
            </a:r>
            <a:r>
              <a:rPr lang="it-IT" sz="2400" dirty="0">
                <a:latin typeface="Century Gothic" panose="020B0502020202020204" pitchFamily="34" charset="0"/>
              </a:rPr>
              <a:t> on </a:t>
            </a:r>
            <a:r>
              <a:rPr lang="it-IT" sz="2400" b="1" dirty="0">
                <a:latin typeface="Century Gothic" panose="020B0502020202020204" pitchFamily="34" charset="0"/>
              </a:rPr>
              <a:t>CUDA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b="1" dirty="0">
                <a:latin typeface="Century Gothic" panose="020B0502020202020204" pitchFamily="34" charset="0"/>
              </a:rPr>
              <a:t>device</a:t>
            </a:r>
            <a:r>
              <a:rPr lang="it-IT" sz="2400" dirty="0">
                <a:latin typeface="Century Gothic" panose="020B0502020202020204" pitchFamily="34" charset="0"/>
              </a:rPr>
              <a:t> (System Management Interface):</a:t>
            </a:r>
          </a:p>
          <a:p>
            <a:pPr algn="just"/>
            <a:r>
              <a:rPr lang="it-IT" sz="2400" dirty="0">
                <a:latin typeface="Century Gothic" panose="020B0502020202020204" pitchFamily="34" charset="0"/>
              </a:rPr>
              <a:t>    </a:t>
            </a:r>
            <a:r>
              <a:rPr lang="it-IT" sz="2400" dirty="0" err="1">
                <a:latin typeface="Consolas" panose="020B0609020204030204" pitchFamily="49" charset="0"/>
              </a:rPr>
              <a:t>nvidia-smi</a:t>
            </a:r>
            <a:endParaRPr lang="it-IT" sz="2400" dirty="0">
              <a:latin typeface="Consolas" panose="020B0609020204030204" pitchFamily="49" charset="0"/>
            </a:endParaRPr>
          </a:p>
          <a:p>
            <a:pPr lvl="1" algn="just"/>
            <a:endParaRPr lang="it-IT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400" b="1" dirty="0">
                <a:latin typeface="Century Gothic" panose="020B0502020202020204" pitchFamily="34" charset="0"/>
              </a:rPr>
              <a:t>Compiler</a:t>
            </a:r>
            <a:r>
              <a:rPr lang="it-IT" sz="2400" dirty="0">
                <a:latin typeface="Century Gothic" panose="020B0502020202020204" pitchFamily="34" charset="0"/>
              </a:rPr>
              <a:t>:</a:t>
            </a:r>
          </a:p>
          <a:p>
            <a:pPr marL="446088" lvl="1"/>
            <a:r>
              <a:rPr lang="it-IT" sz="2400" dirty="0" err="1">
                <a:latin typeface="Consolas" panose="020B0609020204030204" pitchFamily="49" charset="0"/>
              </a:rPr>
              <a:t>nvcc</a:t>
            </a:r>
            <a:r>
              <a:rPr lang="it-IT" sz="2400" dirty="0">
                <a:latin typeface="Consolas" panose="020B0609020204030204" pitchFamily="49" charset="0"/>
              </a:rPr>
              <a:t> --</a:t>
            </a:r>
            <a:r>
              <a:rPr lang="it-IT" sz="2400" dirty="0" err="1">
                <a:latin typeface="Consolas" panose="020B0609020204030204" pitchFamily="49" charset="0"/>
              </a:rPr>
              <a:t>arch</a:t>
            </a:r>
            <a:r>
              <a:rPr lang="it-IT" sz="2400" dirty="0">
                <a:latin typeface="Consolas" panose="020B0609020204030204" pitchFamily="49" charset="0"/>
              </a:rPr>
              <a:t>=sm_70  -o </a:t>
            </a:r>
            <a:r>
              <a:rPr lang="it-IT" sz="2400" dirty="0" err="1">
                <a:latin typeface="Consolas" panose="020B0609020204030204" pitchFamily="49" charset="0"/>
              </a:rPr>
              <a:t>first_kernel</a:t>
            </a:r>
            <a:r>
              <a:rPr lang="it-IT" sz="2400" dirty="0">
                <a:latin typeface="Consolas" panose="020B0609020204030204" pitchFamily="49" charset="0"/>
              </a:rPr>
              <a:t> 1_cuda_first_kernel.cu    -</a:t>
            </a:r>
            <a:r>
              <a:rPr lang="it-IT" sz="2400" dirty="0" err="1">
                <a:latin typeface="Consolas" panose="020B0609020204030204" pitchFamily="49" charset="0"/>
              </a:rPr>
              <a:t>run</a:t>
            </a:r>
            <a:endParaRPr lang="it-IT" sz="2400" dirty="0">
              <a:latin typeface="Consolas" panose="020B0609020204030204" pitchFamily="49" charset="0"/>
            </a:endParaRPr>
          </a:p>
          <a:p>
            <a:pPr lvl="1" algn="just"/>
            <a:endParaRPr lang="it-IT" sz="2400" dirty="0">
              <a:latin typeface="Century Gothic" panose="020B0502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The host code will be compiled by the host compiler; while the device code will be processed by NVIDIA compiler.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</a:rPr>
              <a:t>--arch </a:t>
            </a:r>
            <a:r>
              <a:rPr lang="en-US" sz="2400" dirty="0">
                <a:latin typeface="Century Gothic" panose="020B0502020202020204" pitchFamily="34" charset="0"/>
              </a:rPr>
              <a:t>flag indicates for which </a:t>
            </a:r>
            <a:r>
              <a:rPr lang="en-US" sz="2400" i="1" dirty="0">
                <a:latin typeface="Century Gothic" panose="020B0502020202020204" pitchFamily="34" charset="0"/>
              </a:rPr>
              <a:t>architecture</a:t>
            </a:r>
            <a:r>
              <a:rPr lang="en-US" sz="2400" dirty="0">
                <a:latin typeface="Century Gothic" panose="020B0502020202020204" pitchFamily="34" charset="0"/>
              </a:rPr>
              <a:t> the code should be compiled (</a:t>
            </a:r>
            <a:r>
              <a:rPr lang="en-US" sz="2400" dirty="0">
                <a:latin typeface="Consolas" panose="020B0609020204030204" pitchFamily="49" charset="0"/>
              </a:rPr>
              <a:t>sm_70</a:t>
            </a:r>
            <a:r>
              <a:rPr lang="en-US" sz="2400" dirty="0">
                <a:latin typeface="Century Gothic" panose="020B0502020202020204" pitchFamily="34" charset="0"/>
              </a:rPr>
              <a:t> is for TESLA V100 GPU)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</a:rPr>
              <a:t>--run </a:t>
            </a:r>
            <a:r>
              <a:rPr lang="en-US" sz="2400" dirty="0">
                <a:latin typeface="Century Gothic" panose="020B0502020202020204" pitchFamily="34" charset="0"/>
              </a:rPr>
              <a:t>flag </a:t>
            </a:r>
            <a:r>
              <a:rPr lang="en-US" sz="2400" i="1" dirty="0">
                <a:latin typeface="Century Gothic" panose="020B0502020202020204" pitchFamily="34" charset="0"/>
              </a:rPr>
              <a:t>executes</a:t>
            </a:r>
            <a:r>
              <a:rPr lang="en-US" sz="2400" dirty="0">
                <a:latin typeface="Century Gothic" panose="020B0502020202020204" pitchFamily="34" charset="0"/>
              </a:rPr>
              <a:t> the successfully compiled binary</a:t>
            </a:r>
          </a:p>
          <a:p>
            <a:pPr lvl="1" algn="just"/>
            <a:endParaRPr lang="en-GB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4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Prepare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your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environment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547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29D270ED-8F15-D549-A72E-159D072A3C21}"/>
              </a:ext>
            </a:extLst>
          </p:cNvPr>
          <p:cNvSpPr/>
          <p:nvPr/>
        </p:nvSpPr>
        <p:spPr>
          <a:xfrm>
            <a:off x="506153" y="509286"/>
            <a:ext cx="142029" cy="457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206B1A-A1A8-C94D-9722-59EFF5D1F019}"/>
              </a:ext>
            </a:extLst>
          </p:cNvPr>
          <p:cNvSpPr txBox="1"/>
          <p:nvPr/>
        </p:nvSpPr>
        <p:spPr>
          <a:xfrm>
            <a:off x="740778" y="381962"/>
            <a:ext cx="9387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In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this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lecture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…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807536F-5864-5D40-B654-0FF369E62F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2593328"/>
            <a:ext cx="566057" cy="56605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A2CE31F-82F5-064B-8D34-B223917D65C6}"/>
              </a:ext>
            </a:extLst>
          </p:cNvPr>
          <p:cNvSpPr txBox="1"/>
          <p:nvPr/>
        </p:nvSpPr>
        <p:spPr>
          <a:xfrm>
            <a:off x="1192193" y="1010323"/>
            <a:ext cx="9942653" cy="6299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90000"/>
              </a:lnSpc>
            </a:pPr>
            <a:r>
              <a:rPr lang="it-IT" sz="2400" b="1" dirty="0" err="1">
                <a:latin typeface="Century Gothic" panose="020B0502020202020204" pitchFamily="34" charset="0"/>
              </a:rPr>
              <a:t>What</a:t>
            </a:r>
            <a:r>
              <a:rPr lang="it-IT" sz="2400" b="1" dirty="0">
                <a:latin typeface="Century Gothic" panose="020B0502020202020204" pitchFamily="34" charset="0"/>
              </a:rPr>
              <a:t> </a:t>
            </a:r>
            <a:r>
              <a:rPr lang="it-IT" sz="2400" b="1" dirty="0" err="1">
                <a:latin typeface="Century Gothic" panose="020B0502020202020204" pitchFamily="34" charset="0"/>
              </a:rPr>
              <a:t>is</a:t>
            </a:r>
            <a:r>
              <a:rPr lang="it-IT" sz="2400" b="1" dirty="0">
                <a:latin typeface="Century Gothic" panose="020B0502020202020204" pitchFamily="34" charset="0"/>
              </a:rPr>
              <a:t> CUDA</a:t>
            </a:r>
            <a:endParaRPr lang="it-IT" sz="2400" dirty="0">
              <a:latin typeface="Century Gothic" panose="020B0502020202020204" pitchFamily="34" charset="0"/>
            </a:endParaRPr>
          </a:p>
          <a:p>
            <a:pPr>
              <a:lnSpc>
                <a:spcPct val="190000"/>
              </a:lnSpc>
            </a:pPr>
            <a:r>
              <a:rPr lang="it-IT" sz="2400" b="1" dirty="0">
                <a:latin typeface="Century Gothic" panose="020B0502020202020204" pitchFamily="34" charset="0"/>
              </a:rPr>
              <a:t>CUDA </a:t>
            </a:r>
            <a:r>
              <a:rPr lang="it-IT" sz="2400" b="1" dirty="0" err="1">
                <a:latin typeface="Century Gothic" panose="020B0502020202020204" pitchFamily="34" charset="0"/>
              </a:rPr>
              <a:t>process</a:t>
            </a:r>
            <a:r>
              <a:rPr lang="it-IT" sz="2400" b="1" dirty="0">
                <a:latin typeface="Century Gothic" panose="020B0502020202020204" pitchFamily="34" charset="0"/>
              </a:rPr>
              <a:t> flow</a:t>
            </a:r>
          </a:p>
          <a:p>
            <a:pPr>
              <a:lnSpc>
                <a:spcPct val="190000"/>
              </a:lnSpc>
            </a:pPr>
            <a:r>
              <a:rPr lang="it-IT" sz="2400" b="1" dirty="0">
                <a:latin typeface="Century Gothic" panose="020B0502020202020204" pitchFamily="34" charset="0"/>
              </a:rPr>
              <a:t>CUDA kernel</a:t>
            </a:r>
          </a:p>
          <a:p>
            <a:pPr>
              <a:lnSpc>
                <a:spcPct val="190000"/>
              </a:lnSpc>
            </a:pPr>
            <a:r>
              <a:rPr lang="it-IT" sz="2400" b="1" dirty="0" err="1">
                <a:latin typeface="Century Gothic" panose="020B0502020202020204" pitchFamily="34" charset="0"/>
              </a:rPr>
              <a:t>Compiling</a:t>
            </a:r>
            <a:r>
              <a:rPr lang="it-IT" sz="2400" b="1" dirty="0">
                <a:latin typeface="Century Gothic" panose="020B0502020202020204" pitchFamily="34" charset="0"/>
              </a:rPr>
              <a:t> CUDA </a:t>
            </a:r>
            <a:r>
              <a:rPr lang="it-IT" sz="2400" b="1" dirty="0" err="1">
                <a:latin typeface="Century Gothic" panose="020B0502020202020204" pitchFamily="34" charset="0"/>
              </a:rPr>
              <a:t>programs</a:t>
            </a:r>
            <a:endParaRPr lang="it-IT" sz="2400" b="1" dirty="0">
              <a:latin typeface="Century Gothic" panose="020B0502020202020204" pitchFamily="34" charset="0"/>
            </a:endParaRPr>
          </a:p>
          <a:p>
            <a:pPr>
              <a:lnSpc>
                <a:spcPct val="190000"/>
              </a:lnSpc>
            </a:pPr>
            <a:r>
              <a:rPr lang="it-IT" sz="2400" b="1" dirty="0" err="1">
                <a:latin typeface="Century Gothic" panose="020B0502020202020204" pitchFamily="34" charset="0"/>
              </a:rPr>
              <a:t>Execution</a:t>
            </a:r>
            <a:r>
              <a:rPr lang="it-IT" sz="2400" b="1" dirty="0">
                <a:latin typeface="Century Gothic" panose="020B0502020202020204" pitchFamily="34" charset="0"/>
              </a:rPr>
              <a:t> model </a:t>
            </a:r>
          </a:p>
          <a:p>
            <a:pPr>
              <a:lnSpc>
                <a:spcPct val="190000"/>
              </a:lnSpc>
            </a:pPr>
            <a:r>
              <a:rPr lang="it-IT" sz="2400" b="1" dirty="0">
                <a:latin typeface="Century Gothic" panose="020B0502020202020204" pitchFamily="34" charset="0"/>
              </a:rPr>
              <a:t>Kernel </a:t>
            </a:r>
            <a:r>
              <a:rPr lang="it-IT" sz="2400" b="1" dirty="0" err="1">
                <a:latin typeface="Century Gothic" panose="020B0502020202020204" pitchFamily="34" charset="0"/>
              </a:rPr>
              <a:t>launch</a:t>
            </a:r>
            <a:endParaRPr lang="it-IT" sz="2400" b="1" dirty="0">
              <a:latin typeface="Century Gothic" panose="020B0502020202020204" pitchFamily="34" charset="0"/>
            </a:endParaRPr>
          </a:p>
          <a:p>
            <a:pPr>
              <a:lnSpc>
                <a:spcPct val="190000"/>
              </a:lnSpc>
            </a:pPr>
            <a:r>
              <a:rPr lang="it-IT" sz="2400" b="1" dirty="0">
                <a:latin typeface="Century Gothic" panose="020B0502020202020204" pitchFamily="34" charset="0"/>
              </a:rPr>
              <a:t>CUDA-</a:t>
            </a:r>
            <a:r>
              <a:rPr lang="it-IT" sz="2400" b="1" dirty="0" err="1">
                <a:latin typeface="Century Gothic" panose="020B0502020202020204" pitchFamily="34" charset="0"/>
              </a:rPr>
              <a:t>provided</a:t>
            </a:r>
            <a:r>
              <a:rPr lang="it-IT" sz="2400" b="1" dirty="0">
                <a:latin typeface="Century Gothic" panose="020B0502020202020204" pitchFamily="34" charset="0"/>
              </a:rPr>
              <a:t> </a:t>
            </a:r>
            <a:r>
              <a:rPr lang="it-IT" sz="2400" b="1" dirty="0" err="1">
                <a:latin typeface="Century Gothic" panose="020B0502020202020204" pitchFamily="34" charset="0"/>
              </a:rPr>
              <a:t>thread</a:t>
            </a:r>
            <a:r>
              <a:rPr lang="it-IT" sz="2400" b="1" dirty="0">
                <a:latin typeface="Century Gothic" panose="020B0502020202020204" pitchFamily="34" charset="0"/>
              </a:rPr>
              <a:t> </a:t>
            </a:r>
            <a:r>
              <a:rPr lang="it-IT" sz="2400" b="1" dirty="0" err="1">
                <a:latin typeface="Century Gothic" panose="020B0502020202020204" pitchFamily="34" charset="0"/>
              </a:rPr>
              <a:t>hierarchy</a:t>
            </a:r>
            <a:r>
              <a:rPr lang="it-IT" sz="2400" b="1" dirty="0">
                <a:latin typeface="Century Gothic" panose="020B0502020202020204" pitchFamily="34" charset="0"/>
              </a:rPr>
              <a:t> </a:t>
            </a:r>
            <a:r>
              <a:rPr lang="it-IT" sz="2400" b="1" dirty="0" err="1">
                <a:latin typeface="Century Gothic" panose="020B0502020202020204" pitchFamily="34" charset="0"/>
              </a:rPr>
              <a:t>variables</a:t>
            </a:r>
            <a:endParaRPr lang="it-IT" sz="2400" b="1" dirty="0">
              <a:latin typeface="Century Gothic" panose="020B0502020202020204" pitchFamily="34" charset="0"/>
            </a:endParaRPr>
          </a:p>
          <a:p>
            <a:pPr>
              <a:lnSpc>
                <a:spcPct val="190000"/>
              </a:lnSpc>
            </a:pPr>
            <a:r>
              <a:rPr lang="it-IT" sz="2400" b="1" dirty="0">
                <a:latin typeface="Century Gothic" panose="020B0502020202020204" pitchFamily="34" charset="0"/>
              </a:rPr>
              <a:t>Global index</a:t>
            </a:r>
          </a:p>
          <a:p>
            <a:pPr>
              <a:lnSpc>
                <a:spcPct val="190000"/>
              </a:lnSpc>
            </a:pPr>
            <a:endParaRPr lang="it-IT" sz="2400" b="1" dirty="0">
              <a:latin typeface="Century Gothic" panose="020B0502020202020204" pitchFamily="3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FF0E09D-5192-AA4F-8EA4-B61ACDDA50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1904648"/>
            <a:ext cx="566057" cy="56605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008D94D-6BBE-3747-AEAF-22915987EA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1234144"/>
            <a:ext cx="566057" cy="56605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D5DE549-4C00-1446-84C2-F9CBF91E84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3263832"/>
            <a:ext cx="566057" cy="566057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BA53B61-04A9-1C4C-9737-276A1172E7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3934336"/>
            <a:ext cx="566057" cy="566057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0638520-ED60-4A9D-ABF1-D18F20CFC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48"/>
          <a:stretch/>
        </p:blipFill>
        <p:spPr bwMode="auto">
          <a:xfrm>
            <a:off x="7348784" y="1904648"/>
            <a:ext cx="3178246" cy="234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2F45AD2-A552-4356-B6BA-0EC669587C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3" y="4611116"/>
            <a:ext cx="566057" cy="56605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B0B423C-941A-4504-8DCB-B970B5DEA2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67" y="5281620"/>
            <a:ext cx="566057" cy="56605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5B9A1AF-7150-4000-B587-8CC02E75B5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5970300"/>
            <a:ext cx="566057" cy="56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33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B70D96-3BEB-4797-A378-49F5131287BA}"/>
              </a:ext>
            </a:extLst>
          </p:cNvPr>
          <p:cNvSpPr txBox="1"/>
          <p:nvPr/>
        </p:nvSpPr>
        <p:spPr>
          <a:xfrm>
            <a:off x="792029" y="1094061"/>
            <a:ext cx="1089381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GB" sz="2400" dirty="0">
                <a:latin typeface="Century Gothic" panose="020B0502020202020204" pitchFamily="34" charset="0"/>
              </a:rPr>
              <a:t>What is the output of your first CUDA program?</a:t>
            </a:r>
          </a:p>
          <a:p>
            <a:pPr marL="457200" indent="-457200" algn="just">
              <a:buFont typeface="+mj-lt"/>
              <a:buAutoNum type="arabicPeriod"/>
            </a:pPr>
            <a:endParaRPr lang="en-GB" sz="2400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GB" sz="2400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GB" sz="2400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dirty="0">
                <a:latin typeface="Century Gothic" panose="020B0502020202020204" pitchFamily="34" charset="0"/>
              </a:rPr>
              <a:t>What happens if you remove the </a:t>
            </a:r>
            <a:r>
              <a:rPr lang="en-GB" sz="2400" dirty="0">
                <a:latin typeface="Consolas" panose="020B0609020204030204" pitchFamily="49" charset="0"/>
              </a:rPr>
              <a:t>__global__ </a:t>
            </a:r>
            <a:r>
              <a:rPr lang="en-GB" sz="2400" dirty="0">
                <a:latin typeface="Century Gothic" panose="020B0502020202020204" pitchFamily="34" charset="0"/>
              </a:rPr>
              <a:t>keyword from the kernel?</a:t>
            </a:r>
          </a:p>
          <a:p>
            <a:pPr marL="457200" indent="-457200" algn="just">
              <a:buFont typeface="+mj-lt"/>
              <a:buAutoNum type="arabicPeriod"/>
            </a:pPr>
            <a:endParaRPr lang="en-GB" sz="2400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GB" sz="2400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dirty="0">
                <a:latin typeface="Century Gothic" panose="020B0502020202020204" pitchFamily="34" charset="0"/>
              </a:rPr>
              <a:t>What happens if your remove the configuration from your kernel launch?</a:t>
            </a:r>
          </a:p>
          <a:p>
            <a:pPr marL="457200" indent="-457200" algn="just">
              <a:buFont typeface="+mj-lt"/>
              <a:buAutoNum type="arabicPeriod"/>
            </a:pPr>
            <a:endParaRPr lang="en-GB" sz="2400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GB" sz="2400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dirty="0">
                <a:latin typeface="Century Gothic" panose="020B0502020202020204" pitchFamily="34" charset="0"/>
              </a:rPr>
              <a:t>What happens if you remove the call to </a:t>
            </a:r>
            <a:r>
              <a:rPr lang="en-GB" sz="2400" dirty="0" err="1">
                <a:latin typeface="Consolas" panose="020B0609020204030204" pitchFamily="49" charset="0"/>
              </a:rPr>
              <a:t>cudaDeviceSynchronize</a:t>
            </a:r>
            <a:r>
              <a:rPr lang="en-GB" sz="2400" dirty="0">
                <a:latin typeface="Consolas" panose="020B0609020204030204" pitchFamily="49" charset="0"/>
              </a:rPr>
              <a:t>()</a:t>
            </a:r>
            <a:r>
              <a:rPr lang="en-GB" sz="2400" dirty="0">
                <a:latin typeface="Century Gothic" panose="020B0502020202020204" pitchFamily="34" charset="0"/>
              </a:rPr>
              <a:t> ?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Your first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exercise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: 1_cuda_first_kernel</a:t>
            </a:r>
          </a:p>
        </p:txBody>
      </p:sp>
    </p:spTree>
    <p:extLst>
      <p:ext uri="{BB962C8B-B14F-4D97-AF65-F5344CB8AC3E}">
        <p14:creationId xmlns:p14="http://schemas.microsoft.com/office/powerpoint/2010/main" val="3785655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B70D96-3BEB-4797-A378-49F5131287BA}"/>
              </a:ext>
            </a:extLst>
          </p:cNvPr>
          <p:cNvSpPr txBox="1"/>
          <p:nvPr/>
        </p:nvSpPr>
        <p:spPr>
          <a:xfrm>
            <a:off x="792029" y="1094061"/>
            <a:ext cx="1089381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GB" sz="2400" dirty="0">
                <a:latin typeface="Century Gothic" panose="020B0502020202020204" pitchFamily="34" charset="0"/>
              </a:rPr>
              <a:t>What is the output of your first CUDA program?</a:t>
            </a:r>
          </a:p>
          <a:p>
            <a:pPr marL="457200" indent="-457200" algn="just">
              <a:buFont typeface="+mj-lt"/>
              <a:buAutoNum type="arabicPeriod"/>
            </a:pPr>
            <a:endParaRPr lang="en-GB" sz="2400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GB" sz="2400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GB" sz="2400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dirty="0">
                <a:latin typeface="Century Gothic" panose="020B0502020202020204" pitchFamily="34" charset="0"/>
              </a:rPr>
              <a:t>What happens if you remove the </a:t>
            </a:r>
            <a:r>
              <a:rPr lang="en-GB" sz="2400" dirty="0">
                <a:latin typeface="Consolas" panose="020B0609020204030204" pitchFamily="49" charset="0"/>
              </a:rPr>
              <a:t>__global__ </a:t>
            </a:r>
            <a:r>
              <a:rPr lang="en-GB" sz="2400" dirty="0">
                <a:latin typeface="Century Gothic" panose="020B0502020202020204" pitchFamily="34" charset="0"/>
              </a:rPr>
              <a:t>keyword from the kernel?</a:t>
            </a:r>
          </a:p>
          <a:p>
            <a:pPr marL="457200" indent="-457200" algn="just">
              <a:buFont typeface="+mj-lt"/>
              <a:buAutoNum type="arabicPeriod"/>
            </a:pPr>
            <a:endParaRPr lang="en-GB" sz="2400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GB" sz="2400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dirty="0">
                <a:latin typeface="Century Gothic" panose="020B0502020202020204" pitchFamily="34" charset="0"/>
              </a:rPr>
              <a:t>What happens if your remove the configuration from your kernel launch?</a:t>
            </a:r>
          </a:p>
          <a:p>
            <a:pPr marL="457200" indent="-457200" algn="just">
              <a:buFont typeface="+mj-lt"/>
              <a:buAutoNum type="arabicPeriod"/>
            </a:pPr>
            <a:endParaRPr lang="en-GB" sz="2400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GB" sz="2400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dirty="0">
                <a:latin typeface="Century Gothic" panose="020B0502020202020204" pitchFamily="34" charset="0"/>
              </a:rPr>
              <a:t>What happens if you remove the call to </a:t>
            </a:r>
            <a:r>
              <a:rPr lang="en-GB" sz="2400" dirty="0" err="1">
                <a:latin typeface="Consolas" panose="020B0609020204030204" pitchFamily="49" charset="0"/>
              </a:rPr>
              <a:t>cudaDeviceSynchronize</a:t>
            </a:r>
            <a:r>
              <a:rPr lang="en-GB" sz="2400" dirty="0">
                <a:latin typeface="Consolas" panose="020B0609020204030204" pitchFamily="49" charset="0"/>
              </a:rPr>
              <a:t>()</a:t>
            </a:r>
            <a:r>
              <a:rPr lang="en-GB" sz="2400" dirty="0">
                <a:latin typeface="Century Gothic" panose="020B0502020202020204" pitchFamily="34" charset="0"/>
              </a:rPr>
              <a:t> ?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Exercise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: 1_cuda_first_kernel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4EA0EE9-AD3C-4E44-8374-632A65785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741" y="1661844"/>
            <a:ext cx="4974517" cy="90015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8395216-EFE4-4C42-B5FD-D1E3A788E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29" y="3443983"/>
            <a:ext cx="11052373" cy="41317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96E482F-81DF-4DF9-857B-65F8F891B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28" y="4927637"/>
            <a:ext cx="11052373" cy="38281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8886F3A-F177-4FE6-B0C9-ED1BD1D11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0420" y="6038022"/>
            <a:ext cx="5222838" cy="64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7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dirty="0" err="1"/>
              <a:t>Execution</a:t>
            </a:r>
            <a:r>
              <a:rPr lang="it-IT" sz="5400" dirty="0"/>
              <a:t> model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37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B70D96-3BEB-4797-A378-49F5131287BA}"/>
              </a:ext>
            </a:extLst>
          </p:cNvPr>
          <p:cNvSpPr txBox="1"/>
          <p:nvPr/>
        </p:nvSpPr>
        <p:spPr>
          <a:xfrm>
            <a:off x="885125" y="1087301"/>
            <a:ext cx="752105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Grid</a:t>
            </a:r>
            <a:r>
              <a:rPr lang="en-GB" sz="2400" dirty="0">
                <a:latin typeface="Century Gothic" panose="020B0502020202020204" pitchFamily="34" charset="0"/>
              </a:rPr>
              <a:t>: a </a:t>
            </a:r>
            <a:r>
              <a:rPr lang="en-GB" sz="2400" i="1" dirty="0">
                <a:latin typeface="Century Gothic" panose="020B0502020202020204" pitchFamily="34" charset="0"/>
              </a:rPr>
              <a:t>collection of thread blocks </a:t>
            </a:r>
            <a:r>
              <a:rPr lang="en-GB" sz="2400" dirty="0">
                <a:latin typeface="Century Gothic" panose="020B0502020202020204" pitchFamily="34" charset="0"/>
              </a:rPr>
              <a:t>(first level)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>
                <a:latin typeface="Century Gothic" panose="020B0502020202020204" pitchFamily="34" charset="0"/>
              </a:rPr>
              <a:t>Thread blocks do not synchronize with each other.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>
                <a:latin typeface="Century Gothic" panose="020B0502020202020204" pitchFamily="34" charset="0"/>
              </a:rPr>
              <a:t>Communication between blocks is expensive.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Century Gothic" panose="020B0502020202020204" pitchFamily="34" charset="0"/>
            </a:endParaRPr>
          </a:p>
          <a:p>
            <a:r>
              <a:rPr lang="en-GB" sz="24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Thread Block</a:t>
            </a:r>
            <a:r>
              <a:rPr lang="en-GB" sz="2400" b="1" dirty="0">
                <a:latin typeface="Century Gothic" panose="020B0502020202020204" pitchFamily="34" charset="0"/>
              </a:rPr>
              <a:t>:</a:t>
            </a:r>
            <a:r>
              <a:rPr lang="en-GB" sz="24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GB" sz="2400" i="1" dirty="0">
                <a:latin typeface="Century Gothic" panose="020B0502020202020204" pitchFamily="34" charset="0"/>
              </a:rPr>
              <a:t>a group of threads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>
                <a:latin typeface="Century Gothic" panose="020B0502020202020204" pitchFamily="34" charset="0"/>
              </a:rPr>
              <a:t>Threads within a block can cooperate (light-weight synchronization).</a:t>
            </a:r>
          </a:p>
          <a:p>
            <a:endParaRPr lang="en-GB" sz="2400" dirty="0">
              <a:latin typeface="Century Gothic" panose="020B0502020202020204" pitchFamily="34" charset="0"/>
            </a:endParaRPr>
          </a:p>
          <a:p>
            <a:r>
              <a:rPr lang="en-GB" sz="24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Thread</a:t>
            </a:r>
            <a:r>
              <a:rPr lang="en-GB" sz="2400" dirty="0">
                <a:latin typeface="Century Gothic" panose="020B0502020202020204" pitchFamily="34" charset="0"/>
              </a:rPr>
              <a:t>: a </a:t>
            </a:r>
            <a:r>
              <a:rPr lang="en-GB" sz="2400" i="1" dirty="0">
                <a:latin typeface="Century Gothic" panose="020B0502020202020204" pitchFamily="34" charset="0"/>
              </a:rPr>
              <a:t>sequential execution unit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>
                <a:latin typeface="Century Gothic" panose="020B0502020202020204" pitchFamily="34" charset="0"/>
              </a:rPr>
              <a:t>All threads execute same sequential program.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>
                <a:latin typeface="Century Gothic" panose="020B0502020202020204" pitchFamily="34" charset="0"/>
              </a:rPr>
              <a:t>Threads execute in parallel.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>
                <a:latin typeface="Century Gothic" panose="020B0502020202020204" pitchFamily="34" charset="0"/>
              </a:rPr>
              <a:t>A “</a:t>
            </a:r>
            <a:r>
              <a:rPr lang="en-GB" sz="2400" b="1" dirty="0">
                <a:latin typeface="Century Gothic" panose="020B0502020202020204" pitchFamily="34" charset="0"/>
              </a:rPr>
              <a:t>warp</a:t>
            </a:r>
            <a:r>
              <a:rPr lang="en-GB" sz="2400" dirty="0">
                <a:latin typeface="Century Gothic" panose="020B0502020202020204" pitchFamily="34" charset="0"/>
              </a:rPr>
              <a:t>” is a set of 32 threads which execute the same instruction.</a:t>
            </a:r>
            <a:endParaRPr lang="it-IT" sz="2400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GPU work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hierarchy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70B22C2-9B36-47A5-A9CA-46682CC8DB89}"/>
              </a:ext>
            </a:extLst>
          </p:cNvPr>
          <p:cNvSpPr>
            <a:spLocks/>
          </p:cNvSpPr>
          <p:nvPr/>
        </p:nvSpPr>
        <p:spPr bwMode="auto">
          <a:xfrm>
            <a:off x="9199196" y="1099984"/>
            <a:ext cx="1147430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2000" b="1" dirty="0">
                <a:latin typeface="Century Gothic" panose="020B0502020202020204" pitchFamily="34" charset="0"/>
                <a:cs typeface="Arial Bold" pitchFamily="34" charset="0"/>
                <a:sym typeface="Arial Bold" pitchFamily="34" charset="0"/>
              </a:rPr>
              <a:t>Software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95DA056-B66B-491C-870F-7BB667E6CDF7}"/>
              </a:ext>
            </a:extLst>
          </p:cNvPr>
          <p:cNvGrpSpPr/>
          <p:nvPr/>
        </p:nvGrpSpPr>
        <p:grpSpPr>
          <a:xfrm>
            <a:off x="8561071" y="1496931"/>
            <a:ext cx="2366829" cy="5101365"/>
            <a:chOff x="142844" y="1420090"/>
            <a:chExt cx="1780540" cy="4774009"/>
          </a:xfrm>
        </p:grpSpPr>
        <p:grpSp>
          <p:nvGrpSpPr>
            <p:cNvPr id="12" name="Gruppo 238">
              <a:extLst>
                <a:ext uri="{FF2B5EF4-FFF2-40B4-BE49-F238E27FC236}">
                  <a16:creationId xmlns:a16="http://schemas.microsoft.com/office/drawing/2014/main" id="{EF782D9E-2421-4070-AAE6-7788B592C9BA}"/>
                </a:ext>
              </a:extLst>
            </p:cNvPr>
            <p:cNvGrpSpPr/>
            <p:nvPr/>
          </p:nvGrpSpPr>
          <p:grpSpPr>
            <a:xfrm>
              <a:off x="791496" y="5070475"/>
              <a:ext cx="708841" cy="1123624"/>
              <a:chOff x="862012" y="1497013"/>
              <a:chExt cx="708841" cy="1123624"/>
            </a:xfrm>
          </p:grpSpPr>
          <p:sp>
            <p:nvSpPr>
              <p:cNvPr id="59" name="AutoShape 8">
                <a:extLst>
                  <a:ext uri="{FF2B5EF4-FFF2-40B4-BE49-F238E27FC236}">
                    <a16:creationId xmlns:a16="http://schemas.microsoft.com/office/drawing/2014/main" id="{A4B2CEFE-B25C-4CE2-A651-052DF45E7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4100" y="1497013"/>
                <a:ext cx="177800" cy="781050"/>
              </a:xfrm>
              <a:custGeom>
                <a:avLst/>
                <a:gdLst>
                  <a:gd name="T0" fmla="*/ 11471 w 21374"/>
                  <a:gd name="T1" fmla="*/ 0 h 21600"/>
                  <a:gd name="T2" fmla="*/ 177767 w 21374"/>
                  <a:gd name="T3" fmla="*/ 241655 h 21600"/>
                  <a:gd name="T4" fmla="*/ 0 w 21374"/>
                  <a:gd name="T5" fmla="*/ 491917 h 21600"/>
                  <a:gd name="T6" fmla="*/ 177767 w 21374"/>
                  <a:gd name="T7" fmla="*/ 78105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374"/>
                  <a:gd name="T13" fmla="*/ 0 h 21600"/>
                  <a:gd name="T14" fmla="*/ 21374 w 21374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374" h="21600">
                    <a:moveTo>
                      <a:pt x="1379" y="0"/>
                    </a:moveTo>
                    <a:cubicBezTo>
                      <a:pt x="11489" y="2208"/>
                      <a:pt x="21600" y="4415"/>
                      <a:pt x="21370" y="6683"/>
                    </a:cubicBezTo>
                    <a:cubicBezTo>
                      <a:pt x="21140" y="8950"/>
                      <a:pt x="0" y="11118"/>
                      <a:pt x="0" y="13604"/>
                    </a:cubicBezTo>
                    <a:cubicBezTo>
                      <a:pt x="0" y="16091"/>
                      <a:pt x="10685" y="18835"/>
                      <a:pt x="21370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Rectangle 47">
                <a:extLst>
                  <a:ext uri="{FF2B5EF4-FFF2-40B4-BE49-F238E27FC236}">
                    <a16:creationId xmlns:a16="http://schemas.microsoft.com/office/drawing/2014/main" id="{8E5DFD9A-7B09-4B9F-B865-F272A3DC8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012" y="2332610"/>
                <a:ext cx="708841" cy="28802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40" bIns="0">
                <a:spAutoFit/>
              </a:bodyPr>
              <a:lstStyle/>
              <a:p>
                <a:pPr marL="39688"/>
                <a:r>
                  <a:rPr lang="en-US" sz="2000" dirty="0">
                    <a:latin typeface="Century Gothic" panose="020B0502020202020204" pitchFamily="34" charset="0"/>
                  </a:rPr>
                  <a:t>Thread</a:t>
                </a:r>
              </a:p>
            </p:txBody>
          </p:sp>
        </p:grpSp>
        <p:grpSp>
          <p:nvGrpSpPr>
            <p:cNvPr id="13" name="Gruppo 235">
              <a:extLst>
                <a:ext uri="{FF2B5EF4-FFF2-40B4-BE49-F238E27FC236}">
                  <a16:creationId xmlns:a16="http://schemas.microsoft.com/office/drawing/2014/main" id="{65335C4A-7868-41AD-843F-F0938A16683D}"/>
                </a:ext>
              </a:extLst>
            </p:cNvPr>
            <p:cNvGrpSpPr/>
            <p:nvPr/>
          </p:nvGrpSpPr>
          <p:grpSpPr>
            <a:xfrm>
              <a:off x="397996" y="3171389"/>
              <a:ext cx="1313008" cy="1193910"/>
              <a:chOff x="466056" y="3135313"/>
              <a:chExt cx="1313008" cy="1193910"/>
            </a:xfrm>
          </p:grpSpPr>
          <p:grpSp>
            <p:nvGrpSpPr>
              <p:cNvPr id="47" name="Group 10">
                <a:extLst>
                  <a:ext uri="{FF2B5EF4-FFF2-40B4-BE49-F238E27FC236}">
                    <a16:creationId xmlns:a16="http://schemas.microsoft.com/office/drawing/2014/main" id="{2A18DD9F-9981-40E4-A1CE-BC10DBDCB6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5325" y="3135313"/>
                <a:ext cx="863600" cy="863600"/>
                <a:chOff x="0" y="0"/>
                <a:chExt cx="544" cy="544"/>
              </a:xfrm>
            </p:grpSpPr>
            <p:sp>
              <p:nvSpPr>
                <p:cNvPr id="49" name="Rectangle 11">
                  <a:extLst>
                    <a:ext uri="{FF2B5EF4-FFF2-40B4-BE49-F238E27FC236}">
                      <a16:creationId xmlns:a16="http://schemas.microsoft.com/office/drawing/2014/main" id="{E76071AA-6762-4930-AD83-A7275E43CC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44" cy="544"/>
                </a:xfrm>
                <a:prstGeom prst="rect">
                  <a:avLst/>
                </a:prstGeom>
                <a:solidFill>
                  <a:srgbClr val="FFCC66"/>
                </a:solidFill>
                <a:ln w="12700">
                  <a:solidFill>
                    <a:srgbClr val="FFCC6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grpSp>
              <p:nvGrpSpPr>
                <p:cNvPr id="50" name="Group 12">
                  <a:extLst>
                    <a:ext uri="{FF2B5EF4-FFF2-40B4-BE49-F238E27FC236}">
                      <a16:creationId xmlns:a16="http://schemas.microsoft.com/office/drawing/2014/main" id="{4BACB471-54B6-416E-BB9E-2D95FE5788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" y="52"/>
                  <a:ext cx="465" cy="432"/>
                  <a:chOff x="0" y="0"/>
                  <a:chExt cx="465" cy="432"/>
                </a:xfrm>
              </p:grpSpPr>
              <p:sp>
                <p:nvSpPr>
                  <p:cNvPr id="51" name="AutoShape 13">
                    <a:extLst>
                      <a:ext uri="{FF2B5EF4-FFF2-40B4-BE49-F238E27FC236}">
                        <a16:creationId xmlns:a16="http://schemas.microsoft.com/office/drawing/2014/main" id="{8045DE2A-C26C-457F-8EED-385EBC7890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89" cy="432"/>
                  </a:xfrm>
                  <a:custGeom>
                    <a:avLst/>
                    <a:gdLst>
                      <a:gd name="T0" fmla="*/ 6 w 21374"/>
                      <a:gd name="T1" fmla="*/ 0 h 21600"/>
                      <a:gd name="T2" fmla="*/ 89 w 21374"/>
                      <a:gd name="T3" fmla="*/ 134 h 21600"/>
                      <a:gd name="T4" fmla="*/ 0 w 21374"/>
                      <a:gd name="T5" fmla="*/ 272 h 21600"/>
                      <a:gd name="T6" fmla="*/ 89 w 21374"/>
                      <a:gd name="T7" fmla="*/ 432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52" name="AutoShape 14">
                    <a:extLst>
                      <a:ext uri="{FF2B5EF4-FFF2-40B4-BE49-F238E27FC236}">
                        <a16:creationId xmlns:a16="http://schemas.microsoft.com/office/drawing/2014/main" id="{9BA7157C-C827-49BB-A165-CBDDA8FA2F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" y="0"/>
                    <a:ext cx="90" cy="432"/>
                  </a:xfrm>
                  <a:custGeom>
                    <a:avLst/>
                    <a:gdLst>
                      <a:gd name="T0" fmla="*/ 6 w 21374"/>
                      <a:gd name="T1" fmla="*/ 0 h 21600"/>
                      <a:gd name="T2" fmla="*/ 90 w 21374"/>
                      <a:gd name="T3" fmla="*/ 134 h 21600"/>
                      <a:gd name="T4" fmla="*/ 0 w 21374"/>
                      <a:gd name="T5" fmla="*/ 272 h 21600"/>
                      <a:gd name="T6" fmla="*/ 90 w 21374"/>
                      <a:gd name="T7" fmla="*/ 432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53" name="AutoShape 15">
                    <a:extLst>
                      <a:ext uri="{FF2B5EF4-FFF2-40B4-BE49-F238E27FC236}">
                        <a16:creationId xmlns:a16="http://schemas.microsoft.com/office/drawing/2014/main" id="{CE801207-5D0C-4FC6-85C0-539E594624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7" y="0"/>
                    <a:ext cx="89" cy="432"/>
                  </a:xfrm>
                  <a:custGeom>
                    <a:avLst/>
                    <a:gdLst>
                      <a:gd name="T0" fmla="*/ 6 w 21374"/>
                      <a:gd name="T1" fmla="*/ 0 h 21600"/>
                      <a:gd name="T2" fmla="*/ 89 w 21374"/>
                      <a:gd name="T3" fmla="*/ 134 h 21600"/>
                      <a:gd name="T4" fmla="*/ 0 w 21374"/>
                      <a:gd name="T5" fmla="*/ 272 h 21600"/>
                      <a:gd name="T6" fmla="*/ 89 w 21374"/>
                      <a:gd name="T7" fmla="*/ 432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54" name="AutoShape 16">
                    <a:extLst>
                      <a:ext uri="{FF2B5EF4-FFF2-40B4-BE49-F238E27FC236}">
                        <a16:creationId xmlns:a16="http://schemas.microsoft.com/office/drawing/2014/main" id="{26F38863-79BC-4B5C-A9F0-54854341DE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0" y="0"/>
                    <a:ext cx="90" cy="432"/>
                  </a:xfrm>
                  <a:custGeom>
                    <a:avLst/>
                    <a:gdLst>
                      <a:gd name="T0" fmla="*/ 6 w 21374"/>
                      <a:gd name="T1" fmla="*/ 0 h 21600"/>
                      <a:gd name="T2" fmla="*/ 90 w 21374"/>
                      <a:gd name="T3" fmla="*/ 134 h 21600"/>
                      <a:gd name="T4" fmla="*/ 0 w 21374"/>
                      <a:gd name="T5" fmla="*/ 272 h 21600"/>
                      <a:gd name="T6" fmla="*/ 90 w 21374"/>
                      <a:gd name="T7" fmla="*/ 432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55" name="AutoShape 17">
                    <a:extLst>
                      <a:ext uri="{FF2B5EF4-FFF2-40B4-BE49-F238E27FC236}">
                        <a16:creationId xmlns:a16="http://schemas.microsoft.com/office/drawing/2014/main" id="{F5B5B259-C0C6-4A55-8FF6-6605FE285C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" y="0"/>
                    <a:ext cx="90" cy="432"/>
                  </a:xfrm>
                  <a:custGeom>
                    <a:avLst/>
                    <a:gdLst>
                      <a:gd name="T0" fmla="*/ 6 w 21374"/>
                      <a:gd name="T1" fmla="*/ 0 h 21600"/>
                      <a:gd name="T2" fmla="*/ 90 w 21374"/>
                      <a:gd name="T3" fmla="*/ 134 h 21600"/>
                      <a:gd name="T4" fmla="*/ 0 w 21374"/>
                      <a:gd name="T5" fmla="*/ 272 h 21600"/>
                      <a:gd name="T6" fmla="*/ 90 w 21374"/>
                      <a:gd name="T7" fmla="*/ 432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56" name="AutoShape 18">
                    <a:extLst>
                      <a:ext uri="{FF2B5EF4-FFF2-40B4-BE49-F238E27FC236}">
                        <a16:creationId xmlns:a16="http://schemas.microsoft.com/office/drawing/2014/main" id="{3A5F3F72-0CB6-42B3-B2ED-390AC489A3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" y="0"/>
                    <a:ext cx="89" cy="432"/>
                  </a:xfrm>
                  <a:custGeom>
                    <a:avLst/>
                    <a:gdLst>
                      <a:gd name="T0" fmla="*/ 6 w 21374"/>
                      <a:gd name="T1" fmla="*/ 0 h 21600"/>
                      <a:gd name="T2" fmla="*/ 89 w 21374"/>
                      <a:gd name="T3" fmla="*/ 134 h 21600"/>
                      <a:gd name="T4" fmla="*/ 0 w 21374"/>
                      <a:gd name="T5" fmla="*/ 272 h 21600"/>
                      <a:gd name="T6" fmla="*/ 89 w 21374"/>
                      <a:gd name="T7" fmla="*/ 432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57" name="AutoShape 19">
                    <a:extLst>
                      <a:ext uri="{FF2B5EF4-FFF2-40B4-BE49-F238E27FC236}">
                        <a16:creationId xmlns:a16="http://schemas.microsoft.com/office/drawing/2014/main" id="{8322B87F-8C61-49DD-995C-FAAEA0B5DA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1" y="0"/>
                    <a:ext cx="90" cy="432"/>
                  </a:xfrm>
                  <a:custGeom>
                    <a:avLst/>
                    <a:gdLst>
                      <a:gd name="T0" fmla="*/ 6 w 21374"/>
                      <a:gd name="T1" fmla="*/ 0 h 21600"/>
                      <a:gd name="T2" fmla="*/ 90 w 21374"/>
                      <a:gd name="T3" fmla="*/ 134 h 21600"/>
                      <a:gd name="T4" fmla="*/ 0 w 21374"/>
                      <a:gd name="T5" fmla="*/ 272 h 21600"/>
                      <a:gd name="T6" fmla="*/ 90 w 21374"/>
                      <a:gd name="T7" fmla="*/ 432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58" name="AutoShape 20">
                    <a:extLst>
                      <a:ext uri="{FF2B5EF4-FFF2-40B4-BE49-F238E27FC236}">
                        <a16:creationId xmlns:a16="http://schemas.microsoft.com/office/drawing/2014/main" id="{2381F286-B29A-4570-9B9D-AF47127E94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" y="0"/>
                    <a:ext cx="90" cy="432"/>
                  </a:xfrm>
                  <a:custGeom>
                    <a:avLst/>
                    <a:gdLst>
                      <a:gd name="T0" fmla="*/ 6 w 21374"/>
                      <a:gd name="T1" fmla="*/ 0 h 21600"/>
                      <a:gd name="T2" fmla="*/ 90 w 21374"/>
                      <a:gd name="T3" fmla="*/ 134 h 21600"/>
                      <a:gd name="T4" fmla="*/ 0 w 21374"/>
                      <a:gd name="T5" fmla="*/ 272 h 21600"/>
                      <a:gd name="T6" fmla="*/ 90 w 21374"/>
                      <a:gd name="T7" fmla="*/ 432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AD6FB261-9697-4F4A-9857-50DCAAA39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056" y="4041196"/>
                <a:ext cx="1313008" cy="28802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40" bIns="0">
                <a:spAutoFit/>
              </a:bodyPr>
              <a:lstStyle/>
              <a:p>
                <a:pPr marL="39688" algn="ctr"/>
                <a:r>
                  <a:rPr lang="en-US" sz="2000" dirty="0">
                    <a:latin typeface="Century Gothic" panose="020B0502020202020204" pitchFamily="34" charset="0"/>
                  </a:rPr>
                  <a:t>Thread Block </a:t>
                </a:r>
              </a:p>
            </p:txBody>
          </p:sp>
        </p:grpSp>
        <p:grpSp>
          <p:nvGrpSpPr>
            <p:cNvPr id="14" name="Gruppo 233">
              <a:extLst>
                <a:ext uri="{FF2B5EF4-FFF2-40B4-BE49-F238E27FC236}">
                  <a16:creationId xmlns:a16="http://schemas.microsoft.com/office/drawing/2014/main" id="{1A797E27-6475-416B-B6F8-ABFEEF0BA820}"/>
                </a:ext>
              </a:extLst>
            </p:cNvPr>
            <p:cNvGrpSpPr/>
            <p:nvPr/>
          </p:nvGrpSpPr>
          <p:grpSpPr>
            <a:xfrm>
              <a:off x="158084" y="1470025"/>
              <a:ext cx="1765300" cy="1113527"/>
              <a:chOff x="250825" y="5103813"/>
              <a:chExt cx="1765300" cy="1113527"/>
            </a:xfrm>
          </p:grpSpPr>
          <p:grpSp>
            <p:nvGrpSpPr>
              <p:cNvPr id="20" name="Group 208">
                <a:extLst>
                  <a:ext uri="{FF2B5EF4-FFF2-40B4-BE49-F238E27FC236}">
                    <a16:creationId xmlns:a16="http://schemas.microsoft.com/office/drawing/2014/main" id="{4A61CF29-9CDA-48C2-995A-86261E8667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0825" y="5103813"/>
                <a:ext cx="1765300" cy="800100"/>
                <a:chOff x="0" y="0"/>
                <a:chExt cx="1112" cy="504"/>
              </a:xfrm>
            </p:grpSpPr>
            <p:sp>
              <p:nvSpPr>
                <p:cNvPr id="22" name="Rectangle 209">
                  <a:extLst>
                    <a:ext uri="{FF2B5EF4-FFF2-40B4-BE49-F238E27FC236}">
                      <a16:creationId xmlns:a16="http://schemas.microsoft.com/office/drawing/2014/main" id="{1F737FD3-AB99-4A14-9049-293121066A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12" cy="504"/>
                </a:xfrm>
                <a:prstGeom prst="rect">
                  <a:avLst/>
                </a:prstGeom>
                <a:solidFill>
                  <a:srgbClr val="66FF66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grpSp>
              <p:nvGrpSpPr>
                <p:cNvPr id="24" name="Group 210">
                  <a:extLst>
                    <a:ext uri="{FF2B5EF4-FFF2-40B4-BE49-F238E27FC236}">
                      <a16:creationId xmlns:a16="http://schemas.microsoft.com/office/drawing/2014/main" id="{9A3E72F2-2CDF-4929-9088-61C1E2949B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" y="44"/>
                  <a:ext cx="256" cy="424"/>
                  <a:chOff x="0" y="0"/>
                  <a:chExt cx="256" cy="424"/>
                </a:xfrm>
              </p:grpSpPr>
              <p:sp>
                <p:nvSpPr>
                  <p:cNvPr id="41" name="Rectangle 211">
                    <a:extLst>
                      <a:ext uri="{FF2B5EF4-FFF2-40B4-BE49-F238E27FC236}">
                        <a16:creationId xmlns:a16="http://schemas.microsoft.com/office/drawing/2014/main" id="{F560E2E4-ED33-4875-966C-39F0491C5F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56" cy="424"/>
                  </a:xfrm>
                  <a:prstGeom prst="rect">
                    <a:avLst/>
                  </a:prstGeom>
                  <a:solidFill>
                    <a:srgbClr val="FFCC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42" name="AutoShape 212">
                    <a:extLst>
                      <a:ext uri="{FF2B5EF4-FFF2-40B4-BE49-F238E27FC236}">
                        <a16:creationId xmlns:a16="http://schemas.microsoft.com/office/drawing/2014/main" id="{EDD543A7-AE81-461D-8040-7129FED6D4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43" name="AutoShape 213">
                    <a:extLst>
                      <a:ext uri="{FF2B5EF4-FFF2-40B4-BE49-F238E27FC236}">
                        <a16:creationId xmlns:a16="http://schemas.microsoft.com/office/drawing/2014/main" id="{275CD540-38A7-4479-8E15-10AC1DB23E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44" name="AutoShape 214">
                    <a:extLst>
                      <a:ext uri="{FF2B5EF4-FFF2-40B4-BE49-F238E27FC236}">
                        <a16:creationId xmlns:a16="http://schemas.microsoft.com/office/drawing/2014/main" id="{7071DB99-2AE0-4EB7-B355-28EC9D989F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45" name="AutoShape 215">
                    <a:extLst>
                      <a:ext uri="{FF2B5EF4-FFF2-40B4-BE49-F238E27FC236}">
                        <a16:creationId xmlns:a16="http://schemas.microsoft.com/office/drawing/2014/main" id="{84E8E2B0-E44B-4841-BA4D-7E3DCA75EB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2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46" name="AutoShape 216">
                    <a:extLst>
                      <a:ext uri="{FF2B5EF4-FFF2-40B4-BE49-F238E27FC236}">
                        <a16:creationId xmlns:a16="http://schemas.microsoft.com/office/drawing/2014/main" id="{F78E1F0E-C993-4F3F-BBDC-56F2F851B3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8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" name="Group 217">
                  <a:extLst>
                    <a:ext uri="{FF2B5EF4-FFF2-40B4-BE49-F238E27FC236}">
                      <a16:creationId xmlns:a16="http://schemas.microsoft.com/office/drawing/2014/main" id="{7F0A7F2C-3339-4800-949D-428AC4302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7" y="44"/>
                  <a:ext cx="256" cy="424"/>
                  <a:chOff x="0" y="0"/>
                  <a:chExt cx="256" cy="424"/>
                </a:xfrm>
              </p:grpSpPr>
              <p:sp>
                <p:nvSpPr>
                  <p:cNvPr id="35" name="Rectangle 218">
                    <a:extLst>
                      <a:ext uri="{FF2B5EF4-FFF2-40B4-BE49-F238E27FC236}">
                        <a16:creationId xmlns:a16="http://schemas.microsoft.com/office/drawing/2014/main" id="{25C7188A-0B19-44FB-B9F1-B9840AF588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56" cy="424"/>
                  </a:xfrm>
                  <a:prstGeom prst="rect">
                    <a:avLst/>
                  </a:prstGeom>
                  <a:solidFill>
                    <a:srgbClr val="FFCC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36" name="AutoShape 219">
                    <a:extLst>
                      <a:ext uri="{FF2B5EF4-FFF2-40B4-BE49-F238E27FC236}">
                        <a16:creationId xmlns:a16="http://schemas.microsoft.com/office/drawing/2014/main" id="{E3B716A4-1A79-46CA-9246-643DDB3A73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7" name="AutoShape 220">
                    <a:extLst>
                      <a:ext uri="{FF2B5EF4-FFF2-40B4-BE49-F238E27FC236}">
                        <a16:creationId xmlns:a16="http://schemas.microsoft.com/office/drawing/2014/main" id="{D8D8C255-E49C-4FCF-B843-751CD279DF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8" name="AutoShape 221">
                    <a:extLst>
                      <a:ext uri="{FF2B5EF4-FFF2-40B4-BE49-F238E27FC236}">
                        <a16:creationId xmlns:a16="http://schemas.microsoft.com/office/drawing/2014/main" id="{173FAC86-D4F7-4ECE-A419-073E8EFB81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9" name="AutoShape 222">
                    <a:extLst>
                      <a:ext uri="{FF2B5EF4-FFF2-40B4-BE49-F238E27FC236}">
                        <a16:creationId xmlns:a16="http://schemas.microsoft.com/office/drawing/2014/main" id="{8897873C-C74A-4473-8AFF-13B85F800E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2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40" name="AutoShape 223">
                    <a:extLst>
                      <a:ext uri="{FF2B5EF4-FFF2-40B4-BE49-F238E27FC236}">
                        <a16:creationId xmlns:a16="http://schemas.microsoft.com/office/drawing/2014/main" id="{BBFB6F46-5F1C-4378-9D42-FCE480F49A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8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224">
                  <a:extLst>
                    <a:ext uri="{FF2B5EF4-FFF2-40B4-BE49-F238E27FC236}">
                      <a16:creationId xmlns:a16="http://schemas.microsoft.com/office/drawing/2014/main" id="{D0A6E910-0ED0-44C0-BDE0-B6D3C93829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3" y="44"/>
                  <a:ext cx="256" cy="424"/>
                  <a:chOff x="0" y="0"/>
                  <a:chExt cx="256" cy="424"/>
                </a:xfrm>
              </p:grpSpPr>
              <p:sp>
                <p:nvSpPr>
                  <p:cNvPr id="28" name="Rectangle 225">
                    <a:extLst>
                      <a:ext uri="{FF2B5EF4-FFF2-40B4-BE49-F238E27FC236}">
                        <a16:creationId xmlns:a16="http://schemas.microsoft.com/office/drawing/2014/main" id="{A3BF43ED-65BE-475E-A52C-9960D9764B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56" cy="424"/>
                  </a:xfrm>
                  <a:prstGeom prst="rect">
                    <a:avLst/>
                  </a:prstGeom>
                  <a:solidFill>
                    <a:srgbClr val="FFCC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29" name="AutoShape 226">
                    <a:extLst>
                      <a:ext uri="{FF2B5EF4-FFF2-40B4-BE49-F238E27FC236}">
                        <a16:creationId xmlns:a16="http://schemas.microsoft.com/office/drawing/2014/main" id="{1537905E-8436-4F5F-9DB7-8CE75E7CCE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0" name="AutoShape 227">
                    <a:extLst>
                      <a:ext uri="{FF2B5EF4-FFF2-40B4-BE49-F238E27FC236}">
                        <a16:creationId xmlns:a16="http://schemas.microsoft.com/office/drawing/2014/main" id="{74335762-A21C-4ED0-B41F-1708E4488A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1" name="AutoShape 228">
                    <a:extLst>
                      <a:ext uri="{FF2B5EF4-FFF2-40B4-BE49-F238E27FC236}">
                        <a16:creationId xmlns:a16="http://schemas.microsoft.com/office/drawing/2014/main" id="{69FCA8ED-9282-428A-B5B5-87E81B3E0E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2" name="AutoShape 229">
                    <a:extLst>
                      <a:ext uri="{FF2B5EF4-FFF2-40B4-BE49-F238E27FC236}">
                        <a16:creationId xmlns:a16="http://schemas.microsoft.com/office/drawing/2014/main" id="{4033391E-59E1-467E-9BDB-1FCEE03526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2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4" name="AutoShape 230">
                    <a:extLst>
                      <a:ext uri="{FF2B5EF4-FFF2-40B4-BE49-F238E27FC236}">
                        <a16:creationId xmlns:a16="http://schemas.microsoft.com/office/drawing/2014/main" id="{0AF3C040-9E3E-4D44-BCA9-B4BFE5FC6D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8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" name="Rectangle 231">
                  <a:extLst>
                    <a:ext uri="{FF2B5EF4-FFF2-40B4-BE49-F238E27FC236}">
                      <a16:creationId xmlns:a16="http://schemas.microsoft.com/office/drawing/2014/main" id="{D9B6C149-9759-47F3-8E68-0531E37183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4" y="128"/>
                  <a:ext cx="211" cy="2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0" tIns="0" rIns="40640" bIns="0">
                  <a:spAutoFit/>
                </a:bodyPr>
                <a:lstStyle/>
                <a:p>
                  <a:pPr marL="39688"/>
                  <a:r>
                    <a:rPr lang="en-US">
                      <a:solidFill>
                        <a:srgbClr val="000000"/>
                      </a:solidFill>
                      <a:latin typeface="Arial Bold" pitchFamily="34" charset="0"/>
                      <a:cs typeface="Arial Bold" pitchFamily="34" charset="0"/>
                      <a:sym typeface="Arial Bold" pitchFamily="34" charset="0"/>
                    </a:rPr>
                    <a:t>...</a:t>
                  </a:r>
                </a:p>
              </p:txBody>
            </p:sp>
          </p:grpSp>
          <p:sp>
            <p:nvSpPr>
              <p:cNvPr id="21" name="Rectangle 232">
                <a:extLst>
                  <a:ext uri="{FF2B5EF4-FFF2-40B4-BE49-F238E27FC236}">
                    <a16:creationId xmlns:a16="http://schemas.microsoft.com/office/drawing/2014/main" id="{18C9A1C4-1BF5-46E3-A930-99FE88868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755" y="5929313"/>
                <a:ext cx="459216" cy="28802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40" bIns="0">
                <a:spAutoFit/>
              </a:bodyPr>
              <a:lstStyle/>
              <a:p>
                <a:pPr marL="39688" algn="ctr"/>
                <a:r>
                  <a:rPr lang="en-US" sz="2000" dirty="0">
                    <a:latin typeface="Century Gothic" panose="020B0502020202020204" pitchFamily="34" charset="0"/>
                  </a:rPr>
                  <a:t>Grid</a:t>
                </a:r>
              </a:p>
            </p:txBody>
          </p:sp>
        </p:grpSp>
        <p:sp>
          <p:nvSpPr>
            <p:cNvPr id="15" name="Arco 14">
              <a:extLst>
                <a:ext uri="{FF2B5EF4-FFF2-40B4-BE49-F238E27FC236}">
                  <a16:creationId xmlns:a16="http://schemas.microsoft.com/office/drawing/2014/main" id="{88CFF116-9230-40CB-B009-C8407546402B}"/>
                </a:ext>
              </a:extLst>
            </p:cNvPr>
            <p:cNvSpPr/>
            <p:nvPr/>
          </p:nvSpPr>
          <p:spPr>
            <a:xfrm flipH="1">
              <a:off x="234284" y="1981200"/>
              <a:ext cx="533400" cy="1600200"/>
            </a:xfrm>
            <a:prstGeom prst="arc">
              <a:avLst>
                <a:gd name="adj1" fmla="val 17624674"/>
                <a:gd name="adj2" fmla="val 5575208"/>
              </a:avLst>
            </a:prstGeom>
            <a:ln w="22225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Arco 15">
              <a:extLst>
                <a:ext uri="{FF2B5EF4-FFF2-40B4-BE49-F238E27FC236}">
                  <a16:creationId xmlns:a16="http://schemas.microsoft.com/office/drawing/2014/main" id="{298DC73C-5F7C-4BF9-8C20-13A347DB3493}"/>
                </a:ext>
              </a:extLst>
            </p:cNvPr>
            <p:cNvSpPr/>
            <p:nvPr/>
          </p:nvSpPr>
          <p:spPr>
            <a:xfrm>
              <a:off x="1072484" y="3657600"/>
              <a:ext cx="838200" cy="1828800"/>
            </a:xfrm>
            <a:prstGeom prst="arc">
              <a:avLst>
                <a:gd name="adj1" fmla="val 15792836"/>
                <a:gd name="adj2" fmla="val 5572727"/>
              </a:avLst>
            </a:prstGeom>
            <a:ln w="22225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70CCECAF-2E34-4F11-BC0E-C544E6A36AFF}"/>
                </a:ext>
              </a:extLst>
            </p:cNvPr>
            <p:cNvSpPr/>
            <p:nvPr/>
          </p:nvSpPr>
          <p:spPr>
            <a:xfrm>
              <a:off x="142844" y="1420090"/>
              <a:ext cx="548640" cy="91440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C51AD08A-785B-4DF1-B7E3-A60D1C2DB663}"/>
                </a:ext>
              </a:extLst>
            </p:cNvPr>
            <p:cNvSpPr/>
            <p:nvPr/>
          </p:nvSpPr>
          <p:spPr>
            <a:xfrm>
              <a:off x="1270604" y="3103420"/>
              <a:ext cx="182880" cy="91440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64593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B70D96-3BEB-4797-A378-49F5131287BA}"/>
              </a:ext>
            </a:extLst>
          </p:cNvPr>
          <p:cNvSpPr txBox="1"/>
          <p:nvPr/>
        </p:nvSpPr>
        <p:spPr>
          <a:xfrm>
            <a:off x="717914" y="1019175"/>
            <a:ext cx="529097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When a CUDA kernel is invoked: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- </a:t>
            </a:r>
            <a:r>
              <a:rPr lang="en-US" sz="2400" b="1" dirty="0">
                <a:latin typeface="Century Gothic" panose="020B0502020202020204" pitchFamily="34" charset="0"/>
              </a:rPr>
              <a:t>thread blocks </a:t>
            </a:r>
            <a:r>
              <a:rPr lang="en-US" sz="2400" dirty="0">
                <a:latin typeface="Century Gothic" panose="020B0502020202020204" pitchFamily="34" charset="0"/>
              </a:rPr>
              <a:t>are </a:t>
            </a:r>
            <a:r>
              <a:rPr lang="en-US" sz="2400" b="1" dirty="0">
                <a:latin typeface="Century Gothic" panose="020B0502020202020204" pitchFamily="34" charset="0"/>
              </a:rPr>
              <a:t>assigned</a:t>
            </a:r>
            <a:r>
              <a:rPr lang="en-US" sz="2400" dirty="0">
                <a:latin typeface="Century Gothic" panose="020B0502020202020204" pitchFamily="34" charset="0"/>
              </a:rPr>
              <a:t> to </a:t>
            </a:r>
            <a:r>
              <a:rPr lang="en-US" sz="2400" b="1" dirty="0">
                <a:latin typeface="Century Gothic" panose="020B0502020202020204" pitchFamily="34" charset="0"/>
              </a:rPr>
              <a:t>SMs</a:t>
            </a:r>
            <a:r>
              <a:rPr lang="en-US" sz="2400" dirty="0">
                <a:latin typeface="Century Gothic" panose="020B0502020202020204" pitchFamily="34" charset="0"/>
              </a:rPr>
              <a:t> in a round robin mode;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- the thread block remains on the SM until all its threads have finished (no communication between thread blocks).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Threads of each thread block are partitioned into </a:t>
            </a:r>
            <a:r>
              <a:rPr lang="en-US" sz="2400" b="1" dirty="0">
                <a:latin typeface="Century Gothic" panose="020B0502020202020204" pitchFamily="34" charset="0"/>
              </a:rPr>
              <a:t>warps</a:t>
            </a:r>
            <a:r>
              <a:rPr lang="en-US" sz="2400" dirty="0">
                <a:latin typeface="Century Gothic" panose="020B0502020202020204" pitchFamily="34" charset="0"/>
              </a:rPr>
              <a:t> of consecutive threads.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entury Gothic" panose="020B0502020202020204" pitchFamily="34" charset="0"/>
              </a:rPr>
              <a:t>Each thread </a:t>
            </a:r>
            <a:r>
              <a:rPr lang="en-US" sz="2400" dirty="0">
                <a:latin typeface="Century Gothic" panose="020B0502020202020204" pitchFamily="34" charset="0"/>
              </a:rPr>
              <a:t>in a warp executes the same instruction simultaneously, with each thread being managed </a:t>
            </a:r>
            <a:r>
              <a:rPr lang="en-US" sz="2400" b="1" dirty="0">
                <a:latin typeface="Century Gothic" panose="020B0502020202020204" pitchFamily="34" charset="0"/>
              </a:rPr>
              <a:t>by one GPU core.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GPU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execution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70B22C2-9B36-47A5-A9CA-46682CC8DB89}"/>
              </a:ext>
            </a:extLst>
          </p:cNvPr>
          <p:cNvSpPr>
            <a:spLocks/>
          </p:cNvSpPr>
          <p:nvPr/>
        </p:nvSpPr>
        <p:spPr bwMode="auto">
          <a:xfrm>
            <a:off x="6741863" y="774427"/>
            <a:ext cx="1147430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2000" b="1" dirty="0">
                <a:latin typeface="Century Gothic" panose="020B0502020202020204" pitchFamily="34" charset="0"/>
                <a:cs typeface="Arial Bold" pitchFamily="34" charset="0"/>
                <a:sym typeface="Arial Bold" pitchFamily="34" charset="0"/>
              </a:rPr>
              <a:t>Software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95DA056-B66B-491C-870F-7BB667E6CDF7}"/>
              </a:ext>
            </a:extLst>
          </p:cNvPr>
          <p:cNvGrpSpPr/>
          <p:nvPr/>
        </p:nvGrpSpPr>
        <p:grpSpPr>
          <a:xfrm>
            <a:off x="6103738" y="1171374"/>
            <a:ext cx="2366829" cy="5101365"/>
            <a:chOff x="142844" y="1420090"/>
            <a:chExt cx="1780540" cy="4774009"/>
          </a:xfrm>
        </p:grpSpPr>
        <p:grpSp>
          <p:nvGrpSpPr>
            <p:cNvPr id="12" name="Gruppo 238">
              <a:extLst>
                <a:ext uri="{FF2B5EF4-FFF2-40B4-BE49-F238E27FC236}">
                  <a16:creationId xmlns:a16="http://schemas.microsoft.com/office/drawing/2014/main" id="{EF782D9E-2421-4070-AAE6-7788B592C9BA}"/>
                </a:ext>
              </a:extLst>
            </p:cNvPr>
            <p:cNvGrpSpPr/>
            <p:nvPr/>
          </p:nvGrpSpPr>
          <p:grpSpPr>
            <a:xfrm>
              <a:off x="791496" y="5070475"/>
              <a:ext cx="708841" cy="1123624"/>
              <a:chOff x="862012" y="1497013"/>
              <a:chExt cx="708841" cy="1123624"/>
            </a:xfrm>
          </p:grpSpPr>
          <p:sp>
            <p:nvSpPr>
              <p:cNvPr id="59" name="AutoShape 8">
                <a:extLst>
                  <a:ext uri="{FF2B5EF4-FFF2-40B4-BE49-F238E27FC236}">
                    <a16:creationId xmlns:a16="http://schemas.microsoft.com/office/drawing/2014/main" id="{A4B2CEFE-B25C-4CE2-A651-052DF45E7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4100" y="1497013"/>
                <a:ext cx="177800" cy="781050"/>
              </a:xfrm>
              <a:custGeom>
                <a:avLst/>
                <a:gdLst>
                  <a:gd name="T0" fmla="*/ 11471 w 21374"/>
                  <a:gd name="T1" fmla="*/ 0 h 21600"/>
                  <a:gd name="T2" fmla="*/ 177767 w 21374"/>
                  <a:gd name="T3" fmla="*/ 241655 h 21600"/>
                  <a:gd name="T4" fmla="*/ 0 w 21374"/>
                  <a:gd name="T5" fmla="*/ 491917 h 21600"/>
                  <a:gd name="T6" fmla="*/ 177767 w 21374"/>
                  <a:gd name="T7" fmla="*/ 78105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374"/>
                  <a:gd name="T13" fmla="*/ 0 h 21600"/>
                  <a:gd name="T14" fmla="*/ 21374 w 21374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374" h="21600">
                    <a:moveTo>
                      <a:pt x="1379" y="0"/>
                    </a:moveTo>
                    <a:cubicBezTo>
                      <a:pt x="11489" y="2208"/>
                      <a:pt x="21600" y="4415"/>
                      <a:pt x="21370" y="6683"/>
                    </a:cubicBezTo>
                    <a:cubicBezTo>
                      <a:pt x="21140" y="8950"/>
                      <a:pt x="0" y="11118"/>
                      <a:pt x="0" y="13604"/>
                    </a:cubicBezTo>
                    <a:cubicBezTo>
                      <a:pt x="0" y="16091"/>
                      <a:pt x="10685" y="18835"/>
                      <a:pt x="21370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Rectangle 47">
                <a:extLst>
                  <a:ext uri="{FF2B5EF4-FFF2-40B4-BE49-F238E27FC236}">
                    <a16:creationId xmlns:a16="http://schemas.microsoft.com/office/drawing/2014/main" id="{8E5DFD9A-7B09-4B9F-B865-F272A3DC8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012" y="2332610"/>
                <a:ext cx="708841" cy="28802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40" bIns="0">
                <a:spAutoFit/>
              </a:bodyPr>
              <a:lstStyle/>
              <a:p>
                <a:pPr marL="39688"/>
                <a:r>
                  <a:rPr lang="en-US" sz="2000" dirty="0">
                    <a:latin typeface="Century Gothic" panose="020B0502020202020204" pitchFamily="34" charset="0"/>
                  </a:rPr>
                  <a:t>Thread</a:t>
                </a:r>
              </a:p>
            </p:txBody>
          </p:sp>
        </p:grpSp>
        <p:grpSp>
          <p:nvGrpSpPr>
            <p:cNvPr id="13" name="Gruppo 235">
              <a:extLst>
                <a:ext uri="{FF2B5EF4-FFF2-40B4-BE49-F238E27FC236}">
                  <a16:creationId xmlns:a16="http://schemas.microsoft.com/office/drawing/2014/main" id="{65335C4A-7868-41AD-843F-F0938A16683D}"/>
                </a:ext>
              </a:extLst>
            </p:cNvPr>
            <p:cNvGrpSpPr/>
            <p:nvPr/>
          </p:nvGrpSpPr>
          <p:grpSpPr>
            <a:xfrm>
              <a:off x="397996" y="3171389"/>
              <a:ext cx="1313008" cy="1193910"/>
              <a:chOff x="466056" y="3135313"/>
              <a:chExt cx="1313008" cy="1193910"/>
            </a:xfrm>
          </p:grpSpPr>
          <p:grpSp>
            <p:nvGrpSpPr>
              <p:cNvPr id="47" name="Group 10">
                <a:extLst>
                  <a:ext uri="{FF2B5EF4-FFF2-40B4-BE49-F238E27FC236}">
                    <a16:creationId xmlns:a16="http://schemas.microsoft.com/office/drawing/2014/main" id="{2A18DD9F-9981-40E4-A1CE-BC10DBDCB6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5325" y="3135313"/>
                <a:ext cx="863600" cy="863600"/>
                <a:chOff x="0" y="0"/>
                <a:chExt cx="544" cy="544"/>
              </a:xfrm>
            </p:grpSpPr>
            <p:sp>
              <p:nvSpPr>
                <p:cNvPr id="49" name="Rectangle 11">
                  <a:extLst>
                    <a:ext uri="{FF2B5EF4-FFF2-40B4-BE49-F238E27FC236}">
                      <a16:creationId xmlns:a16="http://schemas.microsoft.com/office/drawing/2014/main" id="{E76071AA-6762-4930-AD83-A7275E43CC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44" cy="544"/>
                </a:xfrm>
                <a:prstGeom prst="rect">
                  <a:avLst/>
                </a:prstGeom>
                <a:solidFill>
                  <a:srgbClr val="FFCC66"/>
                </a:solidFill>
                <a:ln w="12700">
                  <a:solidFill>
                    <a:srgbClr val="FFCC6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grpSp>
              <p:nvGrpSpPr>
                <p:cNvPr id="50" name="Group 12">
                  <a:extLst>
                    <a:ext uri="{FF2B5EF4-FFF2-40B4-BE49-F238E27FC236}">
                      <a16:creationId xmlns:a16="http://schemas.microsoft.com/office/drawing/2014/main" id="{4BACB471-54B6-416E-BB9E-2D95FE5788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" y="52"/>
                  <a:ext cx="465" cy="432"/>
                  <a:chOff x="0" y="0"/>
                  <a:chExt cx="465" cy="432"/>
                </a:xfrm>
              </p:grpSpPr>
              <p:sp>
                <p:nvSpPr>
                  <p:cNvPr id="51" name="AutoShape 13">
                    <a:extLst>
                      <a:ext uri="{FF2B5EF4-FFF2-40B4-BE49-F238E27FC236}">
                        <a16:creationId xmlns:a16="http://schemas.microsoft.com/office/drawing/2014/main" id="{8045DE2A-C26C-457F-8EED-385EBC7890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89" cy="432"/>
                  </a:xfrm>
                  <a:custGeom>
                    <a:avLst/>
                    <a:gdLst>
                      <a:gd name="T0" fmla="*/ 6 w 21374"/>
                      <a:gd name="T1" fmla="*/ 0 h 21600"/>
                      <a:gd name="T2" fmla="*/ 89 w 21374"/>
                      <a:gd name="T3" fmla="*/ 134 h 21600"/>
                      <a:gd name="T4" fmla="*/ 0 w 21374"/>
                      <a:gd name="T5" fmla="*/ 272 h 21600"/>
                      <a:gd name="T6" fmla="*/ 89 w 21374"/>
                      <a:gd name="T7" fmla="*/ 432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52" name="AutoShape 14">
                    <a:extLst>
                      <a:ext uri="{FF2B5EF4-FFF2-40B4-BE49-F238E27FC236}">
                        <a16:creationId xmlns:a16="http://schemas.microsoft.com/office/drawing/2014/main" id="{9BA7157C-C827-49BB-A165-CBDDA8FA2F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" y="0"/>
                    <a:ext cx="90" cy="432"/>
                  </a:xfrm>
                  <a:custGeom>
                    <a:avLst/>
                    <a:gdLst>
                      <a:gd name="T0" fmla="*/ 6 w 21374"/>
                      <a:gd name="T1" fmla="*/ 0 h 21600"/>
                      <a:gd name="T2" fmla="*/ 90 w 21374"/>
                      <a:gd name="T3" fmla="*/ 134 h 21600"/>
                      <a:gd name="T4" fmla="*/ 0 w 21374"/>
                      <a:gd name="T5" fmla="*/ 272 h 21600"/>
                      <a:gd name="T6" fmla="*/ 90 w 21374"/>
                      <a:gd name="T7" fmla="*/ 432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53" name="AutoShape 15">
                    <a:extLst>
                      <a:ext uri="{FF2B5EF4-FFF2-40B4-BE49-F238E27FC236}">
                        <a16:creationId xmlns:a16="http://schemas.microsoft.com/office/drawing/2014/main" id="{CE801207-5D0C-4FC6-85C0-539E594624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7" y="0"/>
                    <a:ext cx="89" cy="432"/>
                  </a:xfrm>
                  <a:custGeom>
                    <a:avLst/>
                    <a:gdLst>
                      <a:gd name="T0" fmla="*/ 6 w 21374"/>
                      <a:gd name="T1" fmla="*/ 0 h 21600"/>
                      <a:gd name="T2" fmla="*/ 89 w 21374"/>
                      <a:gd name="T3" fmla="*/ 134 h 21600"/>
                      <a:gd name="T4" fmla="*/ 0 w 21374"/>
                      <a:gd name="T5" fmla="*/ 272 h 21600"/>
                      <a:gd name="T6" fmla="*/ 89 w 21374"/>
                      <a:gd name="T7" fmla="*/ 432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54" name="AutoShape 16">
                    <a:extLst>
                      <a:ext uri="{FF2B5EF4-FFF2-40B4-BE49-F238E27FC236}">
                        <a16:creationId xmlns:a16="http://schemas.microsoft.com/office/drawing/2014/main" id="{26F38863-79BC-4B5C-A9F0-54854341DE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0" y="0"/>
                    <a:ext cx="90" cy="432"/>
                  </a:xfrm>
                  <a:custGeom>
                    <a:avLst/>
                    <a:gdLst>
                      <a:gd name="T0" fmla="*/ 6 w 21374"/>
                      <a:gd name="T1" fmla="*/ 0 h 21600"/>
                      <a:gd name="T2" fmla="*/ 90 w 21374"/>
                      <a:gd name="T3" fmla="*/ 134 h 21600"/>
                      <a:gd name="T4" fmla="*/ 0 w 21374"/>
                      <a:gd name="T5" fmla="*/ 272 h 21600"/>
                      <a:gd name="T6" fmla="*/ 90 w 21374"/>
                      <a:gd name="T7" fmla="*/ 432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55" name="AutoShape 17">
                    <a:extLst>
                      <a:ext uri="{FF2B5EF4-FFF2-40B4-BE49-F238E27FC236}">
                        <a16:creationId xmlns:a16="http://schemas.microsoft.com/office/drawing/2014/main" id="{F5B5B259-C0C6-4A55-8FF6-6605FE285C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" y="0"/>
                    <a:ext cx="90" cy="432"/>
                  </a:xfrm>
                  <a:custGeom>
                    <a:avLst/>
                    <a:gdLst>
                      <a:gd name="T0" fmla="*/ 6 w 21374"/>
                      <a:gd name="T1" fmla="*/ 0 h 21600"/>
                      <a:gd name="T2" fmla="*/ 90 w 21374"/>
                      <a:gd name="T3" fmla="*/ 134 h 21600"/>
                      <a:gd name="T4" fmla="*/ 0 w 21374"/>
                      <a:gd name="T5" fmla="*/ 272 h 21600"/>
                      <a:gd name="T6" fmla="*/ 90 w 21374"/>
                      <a:gd name="T7" fmla="*/ 432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56" name="AutoShape 18">
                    <a:extLst>
                      <a:ext uri="{FF2B5EF4-FFF2-40B4-BE49-F238E27FC236}">
                        <a16:creationId xmlns:a16="http://schemas.microsoft.com/office/drawing/2014/main" id="{3A5F3F72-0CB6-42B3-B2ED-390AC489A3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" y="0"/>
                    <a:ext cx="89" cy="432"/>
                  </a:xfrm>
                  <a:custGeom>
                    <a:avLst/>
                    <a:gdLst>
                      <a:gd name="T0" fmla="*/ 6 w 21374"/>
                      <a:gd name="T1" fmla="*/ 0 h 21600"/>
                      <a:gd name="T2" fmla="*/ 89 w 21374"/>
                      <a:gd name="T3" fmla="*/ 134 h 21600"/>
                      <a:gd name="T4" fmla="*/ 0 w 21374"/>
                      <a:gd name="T5" fmla="*/ 272 h 21600"/>
                      <a:gd name="T6" fmla="*/ 89 w 21374"/>
                      <a:gd name="T7" fmla="*/ 432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57" name="AutoShape 19">
                    <a:extLst>
                      <a:ext uri="{FF2B5EF4-FFF2-40B4-BE49-F238E27FC236}">
                        <a16:creationId xmlns:a16="http://schemas.microsoft.com/office/drawing/2014/main" id="{8322B87F-8C61-49DD-995C-FAAEA0B5DA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1" y="0"/>
                    <a:ext cx="90" cy="432"/>
                  </a:xfrm>
                  <a:custGeom>
                    <a:avLst/>
                    <a:gdLst>
                      <a:gd name="T0" fmla="*/ 6 w 21374"/>
                      <a:gd name="T1" fmla="*/ 0 h 21600"/>
                      <a:gd name="T2" fmla="*/ 90 w 21374"/>
                      <a:gd name="T3" fmla="*/ 134 h 21600"/>
                      <a:gd name="T4" fmla="*/ 0 w 21374"/>
                      <a:gd name="T5" fmla="*/ 272 h 21600"/>
                      <a:gd name="T6" fmla="*/ 90 w 21374"/>
                      <a:gd name="T7" fmla="*/ 432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58" name="AutoShape 20">
                    <a:extLst>
                      <a:ext uri="{FF2B5EF4-FFF2-40B4-BE49-F238E27FC236}">
                        <a16:creationId xmlns:a16="http://schemas.microsoft.com/office/drawing/2014/main" id="{2381F286-B29A-4570-9B9D-AF47127E94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5" y="0"/>
                    <a:ext cx="90" cy="432"/>
                  </a:xfrm>
                  <a:custGeom>
                    <a:avLst/>
                    <a:gdLst>
                      <a:gd name="T0" fmla="*/ 6 w 21374"/>
                      <a:gd name="T1" fmla="*/ 0 h 21600"/>
                      <a:gd name="T2" fmla="*/ 90 w 21374"/>
                      <a:gd name="T3" fmla="*/ 134 h 21600"/>
                      <a:gd name="T4" fmla="*/ 0 w 21374"/>
                      <a:gd name="T5" fmla="*/ 272 h 21600"/>
                      <a:gd name="T6" fmla="*/ 90 w 21374"/>
                      <a:gd name="T7" fmla="*/ 432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AD6FB261-9697-4F4A-9857-50DCAAA39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056" y="4041196"/>
                <a:ext cx="1313008" cy="28802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40" bIns="0">
                <a:spAutoFit/>
              </a:bodyPr>
              <a:lstStyle/>
              <a:p>
                <a:pPr marL="39688" algn="ctr"/>
                <a:r>
                  <a:rPr lang="en-US" sz="2000" dirty="0">
                    <a:latin typeface="Century Gothic" panose="020B0502020202020204" pitchFamily="34" charset="0"/>
                  </a:rPr>
                  <a:t>Thread Block </a:t>
                </a:r>
              </a:p>
            </p:txBody>
          </p:sp>
        </p:grpSp>
        <p:grpSp>
          <p:nvGrpSpPr>
            <p:cNvPr id="14" name="Gruppo 233">
              <a:extLst>
                <a:ext uri="{FF2B5EF4-FFF2-40B4-BE49-F238E27FC236}">
                  <a16:creationId xmlns:a16="http://schemas.microsoft.com/office/drawing/2014/main" id="{1A797E27-6475-416B-B6F8-ABFEEF0BA820}"/>
                </a:ext>
              </a:extLst>
            </p:cNvPr>
            <p:cNvGrpSpPr/>
            <p:nvPr/>
          </p:nvGrpSpPr>
          <p:grpSpPr>
            <a:xfrm>
              <a:off x="158084" y="1470025"/>
              <a:ext cx="1765300" cy="1174372"/>
              <a:chOff x="250825" y="5103813"/>
              <a:chExt cx="1765300" cy="1174372"/>
            </a:xfrm>
          </p:grpSpPr>
          <p:grpSp>
            <p:nvGrpSpPr>
              <p:cNvPr id="20" name="Group 208">
                <a:extLst>
                  <a:ext uri="{FF2B5EF4-FFF2-40B4-BE49-F238E27FC236}">
                    <a16:creationId xmlns:a16="http://schemas.microsoft.com/office/drawing/2014/main" id="{4A61CF29-9CDA-48C2-995A-86261E8667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0825" y="5103813"/>
                <a:ext cx="1765300" cy="800100"/>
                <a:chOff x="0" y="0"/>
                <a:chExt cx="1112" cy="504"/>
              </a:xfrm>
            </p:grpSpPr>
            <p:sp>
              <p:nvSpPr>
                <p:cNvPr id="22" name="Rectangle 209">
                  <a:extLst>
                    <a:ext uri="{FF2B5EF4-FFF2-40B4-BE49-F238E27FC236}">
                      <a16:creationId xmlns:a16="http://schemas.microsoft.com/office/drawing/2014/main" id="{1F737FD3-AB99-4A14-9049-293121066A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12" cy="504"/>
                </a:xfrm>
                <a:prstGeom prst="rect">
                  <a:avLst/>
                </a:prstGeom>
                <a:solidFill>
                  <a:srgbClr val="66FF66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grpSp>
              <p:nvGrpSpPr>
                <p:cNvPr id="24" name="Group 210">
                  <a:extLst>
                    <a:ext uri="{FF2B5EF4-FFF2-40B4-BE49-F238E27FC236}">
                      <a16:creationId xmlns:a16="http://schemas.microsoft.com/office/drawing/2014/main" id="{9A3E72F2-2CDF-4929-9088-61C1E2949B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" y="44"/>
                  <a:ext cx="256" cy="424"/>
                  <a:chOff x="0" y="0"/>
                  <a:chExt cx="256" cy="424"/>
                </a:xfrm>
              </p:grpSpPr>
              <p:sp>
                <p:nvSpPr>
                  <p:cNvPr id="41" name="Rectangle 211">
                    <a:extLst>
                      <a:ext uri="{FF2B5EF4-FFF2-40B4-BE49-F238E27FC236}">
                        <a16:creationId xmlns:a16="http://schemas.microsoft.com/office/drawing/2014/main" id="{F560E2E4-ED33-4875-966C-39F0491C5F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56" cy="424"/>
                  </a:xfrm>
                  <a:prstGeom prst="rect">
                    <a:avLst/>
                  </a:prstGeom>
                  <a:solidFill>
                    <a:srgbClr val="FFCC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42" name="AutoShape 212">
                    <a:extLst>
                      <a:ext uri="{FF2B5EF4-FFF2-40B4-BE49-F238E27FC236}">
                        <a16:creationId xmlns:a16="http://schemas.microsoft.com/office/drawing/2014/main" id="{EDD543A7-AE81-461D-8040-7129FED6D4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43" name="AutoShape 213">
                    <a:extLst>
                      <a:ext uri="{FF2B5EF4-FFF2-40B4-BE49-F238E27FC236}">
                        <a16:creationId xmlns:a16="http://schemas.microsoft.com/office/drawing/2014/main" id="{275CD540-38A7-4479-8E15-10AC1DB23E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44" name="AutoShape 214">
                    <a:extLst>
                      <a:ext uri="{FF2B5EF4-FFF2-40B4-BE49-F238E27FC236}">
                        <a16:creationId xmlns:a16="http://schemas.microsoft.com/office/drawing/2014/main" id="{7071DB99-2AE0-4EB7-B355-28EC9D989F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45" name="AutoShape 215">
                    <a:extLst>
                      <a:ext uri="{FF2B5EF4-FFF2-40B4-BE49-F238E27FC236}">
                        <a16:creationId xmlns:a16="http://schemas.microsoft.com/office/drawing/2014/main" id="{84E8E2B0-E44B-4841-BA4D-7E3DCA75EB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2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46" name="AutoShape 216">
                    <a:extLst>
                      <a:ext uri="{FF2B5EF4-FFF2-40B4-BE49-F238E27FC236}">
                        <a16:creationId xmlns:a16="http://schemas.microsoft.com/office/drawing/2014/main" id="{F78E1F0E-C993-4F3F-BBDC-56F2F851B3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8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" name="Group 217">
                  <a:extLst>
                    <a:ext uri="{FF2B5EF4-FFF2-40B4-BE49-F238E27FC236}">
                      <a16:creationId xmlns:a16="http://schemas.microsoft.com/office/drawing/2014/main" id="{7F0A7F2C-3339-4800-949D-428AC4302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7" y="44"/>
                  <a:ext cx="256" cy="424"/>
                  <a:chOff x="0" y="0"/>
                  <a:chExt cx="256" cy="424"/>
                </a:xfrm>
              </p:grpSpPr>
              <p:sp>
                <p:nvSpPr>
                  <p:cNvPr id="35" name="Rectangle 218">
                    <a:extLst>
                      <a:ext uri="{FF2B5EF4-FFF2-40B4-BE49-F238E27FC236}">
                        <a16:creationId xmlns:a16="http://schemas.microsoft.com/office/drawing/2014/main" id="{25C7188A-0B19-44FB-B9F1-B9840AF588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56" cy="424"/>
                  </a:xfrm>
                  <a:prstGeom prst="rect">
                    <a:avLst/>
                  </a:prstGeom>
                  <a:solidFill>
                    <a:srgbClr val="FFCC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36" name="AutoShape 219">
                    <a:extLst>
                      <a:ext uri="{FF2B5EF4-FFF2-40B4-BE49-F238E27FC236}">
                        <a16:creationId xmlns:a16="http://schemas.microsoft.com/office/drawing/2014/main" id="{E3B716A4-1A79-46CA-9246-643DDB3A73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7" name="AutoShape 220">
                    <a:extLst>
                      <a:ext uri="{FF2B5EF4-FFF2-40B4-BE49-F238E27FC236}">
                        <a16:creationId xmlns:a16="http://schemas.microsoft.com/office/drawing/2014/main" id="{D8D8C255-E49C-4FCF-B843-751CD279DF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8" name="AutoShape 221">
                    <a:extLst>
                      <a:ext uri="{FF2B5EF4-FFF2-40B4-BE49-F238E27FC236}">
                        <a16:creationId xmlns:a16="http://schemas.microsoft.com/office/drawing/2014/main" id="{173FAC86-D4F7-4ECE-A419-073E8EFB81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9" name="AutoShape 222">
                    <a:extLst>
                      <a:ext uri="{FF2B5EF4-FFF2-40B4-BE49-F238E27FC236}">
                        <a16:creationId xmlns:a16="http://schemas.microsoft.com/office/drawing/2014/main" id="{8897873C-C74A-4473-8AFF-13B85F800E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2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40" name="AutoShape 223">
                    <a:extLst>
                      <a:ext uri="{FF2B5EF4-FFF2-40B4-BE49-F238E27FC236}">
                        <a16:creationId xmlns:a16="http://schemas.microsoft.com/office/drawing/2014/main" id="{BBFB6F46-5F1C-4378-9D42-FCE480F49A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8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224">
                  <a:extLst>
                    <a:ext uri="{FF2B5EF4-FFF2-40B4-BE49-F238E27FC236}">
                      <a16:creationId xmlns:a16="http://schemas.microsoft.com/office/drawing/2014/main" id="{D0A6E910-0ED0-44C0-BDE0-B6D3C93829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3" y="44"/>
                  <a:ext cx="256" cy="424"/>
                  <a:chOff x="0" y="0"/>
                  <a:chExt cx="256" cy="424"/>
                </a:xfrm>
              </p:grpSpPr>
              <p:sp>
                <p:nvSpPr>
                  <p:cNvPr id="28" name="Rectangle 225">
                    <a:extLst>
                      <a:ext uri="{FF2B5EF4-FFF2-40B4-BE49-F238E27FC236}">
                        <a16:creationId xmlns:a16="http://schemas.microsoft.com/office/drawing/2014/main" id="{A3BF43ED-65BE-475E-A52C-9960D9764B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56" cy="424"/>
                  </a:xfrm>
                  <a:prstGeom prst="rect">
                    <a:avLst/>
                  </a:prstGeom>
                  <a:solidFill>
                    <a:srgbClr val="FFCC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29" name="AutoShape 226">
                    <a:extLst>
                      <a:ext uri="{FF2B5EF4-FFF2-40B4-BE49-F238E27FC236}">
                        <a16:creationId xmlns:a16="http://schemas.microsoft.com/office/drawing/2014/main" id="{1537905E-8436-4F5F-9DB7-8CE75E7CCE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0" name="AutoShape 227">
                    <a:extLst>
                      <a:ext uri="{FF2B5EF4-FFF2-40B4-BE49-F238E27FC236}">
                        <a16:creationId xmlns:a16="http://schemas.microsoft.com/office/drawing/2014/main" id="{74335762-A21C-4ED0-B41F-1708E4488A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1" name="AutoShape 228">
                    <a:extLst>
                      <a:ext uri="{FF2B5EF4-FFF2-40B4-BE49-F238E27FC236}">
                        <a16:creationId xmlns:a16="http://schemas.microsoft.com/office/drawing/2014/main" id="{69FCA8ED-9282-428A-B5B5-87E81B3E0E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2" name="AutoShape 229">
                    <a:extLst>
                      <a:ext uri="{FF2B5EF4-FFF2-40B4-BE49-F238E27FC236}">
                        <a16:creationId xmlns:a16="http://schemas.microsoft.com/office/drawing/2014/main" id="{4033391E-59E1-467E-9BDB-1FCEE03526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2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4" name="AutoShape 230">
                    <a:extLst>
                      <a:ext uri="{FF2B5EF4-FFF2-40B4-BE49-F238E27FC236}">
                        <a16:creationId xmlns:a16="http://schemas.microsoft.com/office/drawing/2014/main" id="{0AF3C040-9E3E-4D44-BCA9-B4BFE5FC6D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8" y="40"/>
                    <a:ext cx="60" cy="337"/>
                  </a:xfrm>
                  <a:custGeom>
                    <a:avLst/>
                    <a:gdLst>
                      <a:gd name="T0" fmla="*/ 4 w 21374"/>
                      <a:gd name="T1" fmla="*/ 0 h 21600"/>
                      <a:gd name="T2" fmla="*/ 60 w 21374"/>
                      <a:gd name="T3" fmla="*/ 104 h 21600"/>
                      <a:gd name="T4" fmla="*/ 0 w 21374"/>
                      <a:gd name="T5" fmla="*/ 212 h 21600"/>
                      <a:gd name="T6" fmla="*/ 60 w 21374"/>
                      <a:gd name="T7" fmla="*/ 337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374"/>
                      <a:gd name="T13" fmla="*/ 0 h 21600"/>
                      <a:gd name="T14" fmla="*/ 21374 w 21374"/>
                      <a:gd name="T15" fmla="*/ 2160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374" h="21600">
                        <a:moveTo>
                          <a:pt x="1379" y="0"/>
                        </a:moveTo>
                        <a:cubicBezTo>
                          <a:pt x="11489" y="2208"/>
                          <a:pt x="21600" y="4415"/>
                          <a:pt x="21370" y="6683"/>
                        </a:cubicBezTo>
                        <a:cubicBezTo>
                          <a:pt x="21140" y="8950"/>
                          <a:pt x="0" y="11118"/>
                          <a:pt x="0" y="13604"/>
                        </a:cubicBezTo>
                        <a:cubicBezTo>
                          <a:pt x="0" y="16091"/>
                          <a:pt x="10685" y="18835"/>
                          <a:pt x="21370" y="21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" name="Rectangle 231">
                  <a:extLst>
                    <a:ext uri="{FF2B5EF4-FFF2-40B4-BE49-F238E27FC236}">
                      <a16:creationId xmlns:a16="http://schemas.microsoft.com/office/drawing/2014/main" id="{D9B6C149-9759-47F3-8E68-0531E37183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4" y="128"/>
                  <a:ext cx="211" cy="2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0" tIns="0" rIns="40640" bIns="0">
                  <a:spAutoFit/>
                </a:bodyPr>
                <a:lstStyle/>
                <a:p>
                  <a:pPr marL="39688"/>
                  <a:r>
                    <a:rPr lang="en-US">
                      <a:solidFill>
                        <a:srgbClr val="000000"/>
                      </a:solidFill>
                      <a:latin typeface="Arial Bold" pitchFamily="34" charset="0"/>
                      <a:cs typeface="Arial Bold" pitchFamily="34" charset="0"/>
                      <a:sym typeface="Arial Bold" pitchFamily="34" charset="0"/>
                    </a:rPr>
                    <a:t>...</a:t>
                  </a:r>
                </a:p>
              </p:txBody>
            </p:sp>
          </p:grpSp>
          <p:sp>
            <p:nvSpPr>
              <p:cNvPr id="21" name="Rectangle 232">
                <a:extLst>
                  <a:ext uri="{FF2B5EF4-FFF2-40B4-BE49-F238E27FC236}">
                    <a16:creationId xmlns:a16="http://schemas.microsoft.com/office/drawing/2014/main" id="{18C9A1C4-1BF5-46E3-A930-99FE88868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277" y="5990158"/>
                <a:ext cx="459216" cy="28802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40" bIns="0">
                <a:spAutoFit/>
              </a:bodyPr>
              <a:lstStyle/>
              <a:p>
                <a:pPr marL="39688" algn="ctr"/>
                <a:r>
                  <a:rPr lang="en-US" sz="2000" dirty="0">
                    <a:latin typeface="Century Gothic" panose="020B0502020202020204" pitchFamily="34" charset="0"/>
                  </a:rPr>
                  <a:t>Grid</a:t>
                </a:r>
              </a:p>
            </p:txBody>
          </p:sp>
        </p:grpSp>
        <p:sp>
          <p:nvSpPr>
            <p:cNvPr id="15" name="Arco 14">
              <a:extLst>
                <a:ext uri="{FF2B5EF4-FFF2-40B4-BE49-F238E27FC236}">
                  <a16:creationId xmlns:a16="http://schemas.microsoft.com/office/drawing/2014/main" id="{88CFF116-9230-40CB-B009-C8407546402B}"/>
                </a:ext>
              </a:extLst>
            </p:cNvPr>
            <p:cNvSpPr/>
            <p:nvPr/>
          </p:nvSpPr>
          <p:spPr>
            <a:xfrm flipH="1">
              <a:off x="234284" y="1981200"/>
              <a:ext cx="533400" cy="1600200"/>
            </a:xfrm>
            <a:prstGeom prst="arc">
              <a:avLst>
                <a:gd name="adj1" fmla="val 17624674"/>
                <a:gd name="adj2" fmla="val 5575208"/>
              </a:avLst>
            </a:prstGeom>
            <a:ln w="22225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Arco 15">
              <a:extLst>
                <a:ext uri="{FF2B5EF4-FFF2-40B4-BE49-F238E27FC236}">
                  <a16:creationId xmlns:a16="http://schemas.microsoft.com/office/drawing/2014/main" id="{298DC73C-5F7C-4BF9-8C20-13A347DB3493}"/>
                </a:ext>
              </a:extLst>
            </p:cNvPr>
            <p:cNvSpPr/>
            <p:nvPr/>
          </p:nvSpPr>
          <p:spPr>
            <a:xfrm>
              <a:off x="1072484" y="3657600"/>
              <a:ext cx="838200" cy="1828800"/>
            </a:xfrm>
            <a:prstGeom prst="arc">
              <a:avLst>
                <a:gd name="adj1" fmla="val 15792836"/>
                <a:gd name="adj2" fmla="val 5572727"/>
              </a:avLst>
            </a:prstGeom>
            <a:ln w="22225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70CCECAF-2E34-4F11-BC0E-C544E6A36AFF}"/>
                </a:ext>
              </a:extLst>
            </p:cNvPr>
            <p:cNvSpPr/>
            <p:nvPr/>
          </p:nvSpPr>
          <p:spPr>
            <a:xfrm>
              <a:off x="142844" y="1420090"/>
              <a:ext cx="548640" cy="914400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C51AD08A-785B-4DF1-B7E3-A60D1C2DB663}"/>
                </a:ext>
              </a:extLst>
            </p:cNvPr>
            <p:cNvSpPr/>
            <p:nvPr/>
          </p:nvSpPr>
          <p:spPr>
            <a:xfrm>
              <a:off x="1270604" y="3103420"/>
              <a:ext cx="182880" cy="914400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9B74FDA7-9B27-42D5-86CC-986E006D8EDF}"/>
              </a:ext>
            </a:extLst>
          </p:cNvPr>
          <p:cNvGrpSpPr/>
          <p:nvPr/>
        </p:nvGrpSpPr>
        <p:grpSpPr>
          <a:xfrm>
            <a:off x="9536645" y="753658"/>
            <a:ext cx="2281064" cy="5486923"/>
            <a:chOff x="2352644" y="984276"/>
            <a:chExt cx="1844040" cy="5092498"/>
          </a:xfrm>
        </p:grpSpPr>
        <p:grpSp>
          <p:nvGrpSpPr>
            <p:cNvPr id="62" name="Gruppo 239">
              <a:extLst>
                <a:ext uri="{FF2B5EF4-FFF2-40B4-BE49-F238E27FC236}">
                  <a16:creationId xmlns:a16="http://schemas.microsoft.com/office/drawing/2014/main" id="{BEFEA1EA-068A-4B2E-B305-AE8835AA6A37}"/>
                </a:ext>
              </a:extLst>
            </p:cNvPr>
            <p:cNvGrpSpPr/>
            <p:nvPr/>
          </p:nvGrpSpPr>
          <p:grpSpPr>
            <a:xfrm>
              <a:off x="3051289" y="5249862"/>
              <a:ext cx="485698" cy="826912"/>
              <a:chOff x="3121805" y="1676400"/>
              <a:chExt cx="485698" cy="826912"/>
            </a:xfrm>
          </p:grpSpPr>
          <p:sp>
            <p:nvSpPr>
              <p:cNvPr id="255" name="Rectangle 6">
                <a:extLst>
                  <a:ext uri="{FF2B5EF4-FFF2-40B4-BE49-F238E27FC236}">
                    <a16:creationId xmlns:a16="http://schemas.microsoft.com/office/drawing/2014/main" id="{C3F8BBE6-7FAB-49A0-871A-AE241E1AED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5650" y="1676400"/>
                <a:ext cx="263525" cy="187325"/>
              </a:xfrm>
              <a:prstGeom prst="rect">
                <a:avLst/>
              </a:prstGeom>
              <a:solidFill>
                <a:srgbClr val="FE7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it-IT"/>
              </a:p>
            </p:txBody>
          </p:sp>
          <p:sp>
            <p:nvSpPr>
              <p:cNvPr id="256" name="Rectangle 48">
                <a:extLst>
                  <a:ext uri="{FF2B5EF4-FFF2-40B4-BE49-F238E27FC236}">
                    <a16:creationId xmlns:a16="http://schemas.microsoft.com/office/drawing/2014/main" id="{A82C9CAC-E5D2-4F6F-B964-2E47265D5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805" y="1989138"/>
                <a:ext cx="485698" cy="51417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40" bIns="0">
                <a:spAutoFit/>
              </a:bodyPr>
              <a:lstStyle/>
              <a:p>
                <a:pPr marL="39688" algn="ctr"/>
                <a:r>
                  <a:rPr lang="en-US" dirty="0">
                    <a:latin typeface="Century Gothic" panose="020B0502020202020204" pitchFamily="34" charset="0"/>
                  </a:rPr>
                  <a:t>GPU</a:t>
                </a:r>
                <a:br>
                  <a:rPr lang="en-US" dirty="0">
                    <a:latin typeface="Century Gothic" panose="020B0502020202020204" pitchFamily="34" charset="0"/>
                  </a:rPr>
                </a:br>
                <a:r>
                  <a:rPr lang="en-US" dirty="0">
                    <a:latin typeface="Century Gothic" panose="020B0502020202020204" pitchFamily="34" charset="0"/>
                  </a:rPr>
                  <a:t>core</a:t>
                </a:r>
              </a:p>
            </p:txBody>
          </p:sp>
        </p:grpSp>
        <p:grpSp>
          <p:nvGrpSpPr>
            <p:cNvPr id="63" name="Gruppo 232">
              <a:extLst>
                <a:ext uri="{FF2B5EF4-FFF2-40B4-BE49-F238E27FC236}">
                  <a16:creationId xmlns:a16="http://schemas.microsoft.com/office/drawing/2014/main" id="{9B434397-E0B1-4D03-B4FE-B42D7A85A77D}"/>
                </a:ext>
              </a:extLst>
            </p:cNvPr>
            <p:cNvGrpSpPr/>
            <p:nvPr/>
          </p:nvGrpSpPr>
          <p:grpSpPr>
            <a:xfrm>
              <a:off x="2490122" y="1422400"/>
              <a:ext cx="1663700" cy="1181012"/>
              <a:chOff x="2582863" y="5056188"/>
              <a:chExt cx="1663700" cy="1181012"/>
            </a:xfrm>
          </p:grpSpPr>
          <p:grpSp>
            <p:nvGrpSpPr>
              <p:cNvPr id="98" name="Group 52">
                <a:extLst>
                  <a:ext uri="{FF2B5EF4-FFF2-40B4-BE49-F238E27FC236}">
                    <a16:creationId xmlns:a16="http://schemas.microsoft.com/office/drawing/2014/main" id="{5BB987F7-670A-4908-951E-3E8E6EE019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82863" y="5056188"/>
                <a:ext cx="1663700" cy="914400"/>
                <a:chOff x="0" y="0"/>
                <a:chExt cx="1048" cy="576"/>
              </a:xfrm>
            </p:grpSpPr>
            <p:grpSp>
              <p:nvGrpSpPr>
                <p:cNvPr id="100" name="Group 53">
                  <a:extLst>
                    <a:ext uri="{FF2B5EF4-FFF2-40B4-BE49-F238E27FC236}">
                      <a16:creationId xmlns:a16="http://schemas.microsoft.com/office/drawing/2014/main" id="{065EAB87-01F0-42E1-95AC-D7CB5BE825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13" cy="576"/>
                  <a:chOff x="0" y="0"/>
                  <a:chExt cx="513" cy="576"/>
                </a:xfrm>
              </p:grpSpPr>
              <p:sp>
                <p:nvSpPr>
                  <p:cNvPr id="253" name="Rectangle 54">
                    <a:extLst>
                      <a:ext uri="{FF2B5EF4-FFF2-40B4-BE49-F238E27FC236}">
                        <a16:creationId xmlns:a16="http://schemas.microsoft.com/office/drawing/2014/main" id="{756DA020-6D3B-4BB3-AA15-48A54F2B96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513" cy="576"/>
                  </a:xfrm>
                  <a:prstGeom prst="rect">
                    <a:avLst/>
                  </a:prstGeom>
                  <a:solidFill>
                    <a:srgbClr val="808080"/>
                  </a:solidFill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254" name="Rectangle 55">
                    <a:extLst>
                      <a:ext uri="{FF2B5EF4-FFF2-40B4-BE49-F238E27FC236}">
                        <a16:creationId xmlns:a16="http://schemas.microsoft.com/office/drawing/2014/main" id="{72BFD932-9BE6-4C87-97B8-706B9631F0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513" cy="576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</p:grpSp>
            <p:grpSp>
              <p:nvGrpSpPr>
                <p:cNvPr id="101" name="Group 56">
                  <a:extLst>
                    <a:ext uri="{FF2B5EF4-FFF2-40B4-BE49-F238E27FC236}">
                      <a16:creationId xmlns:a16="http://schemas.microsoft.com/office/drawing/2014/main" id="{1CD8AB82-8FA7-4275-8DA8-984ED06D99C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" y="94"/>
                  <a:ext cx="147" cy="461"/>
                  <a:chOff x="0" y="0"/>
                  <a:chExt cx="146" cy="460"/>
                </a:xfrm>
              </p:grpSpPr>
              <p:sp>
                <p:nvSpPr>
                  <p:cNvPr id="251" name="Rectangle 57">
                    <a:extLst>
                      <a:ext uri="{FF2B5EF4-FFF2-40B4-BE49-F238E27FC236}">
                        <a16:creationId xmlns:a16="http://schemas.microsoft.com/office/drawing/2014/main" id="{49663B62-DEA2-4833-97D0-34B7484FB3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46" cy="460"/>
                  </a:xfrm>
                  <a:prstGeom prst="rect">
                    <a:avLst/>
                  </a:prstGeom>
                  <a:solidFill>
                    <a:srgbClr val="C0C0C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252" name="Rectangle 58">
                    <a:extLst>
                      <a:ext uri="{FF2B5EF4-FFF2-40B4-BE49-F238E27FC236}">
                        <a16:creationId xmlns:a16="http://schemas.microsoft.com/office/drawing/2014/main" id="{907D60BA-D6BF-407A-8AC4-D69397820D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46" cy="46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</p:grpSp>
            <p:sp>
              <p:nvSpPr>
                <p:cNvPr id="102" name="Rectangle 59">
                  <a:extLst>
                    <a:ext uri="{FF2B5EF4-FFF2-40B4-BE49-F238E27FC236}">
                      <a16:creationId xmlns:a16="http://schemas.microsoft.com/office/drawing/2014/main" id="{3AC29A5F-AF77-49C0-8B28-EE91EFC720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" y="112"/>
                  <a:ext cx="46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03" name="Rectangle 60">
                  <a:extLst>
                    <a:ext uri="{FF2B5EF4-FFF2-40B4-BE49-F238E27FC236}">
                      <a16:creationId xmlns:a16="http://schemas.microsoft.com/office/drawing/2014/main" id="{6260B5C0-2884-402C-9D7F-3419AB0B46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" y="112"/>
                  <a:ext cx="46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04" name="Rectangle 61">
                  <a:extLst>
                    <a:ext uri="{FF2B5EF4-FFF2-40B4-BE49-F238E27FC236}">
                      <a16:creationId xmlns:a16="http://schemas.microsoft.com/office/drawing/2014/main" id="{7435198E-E283-40A1-BF5C-CBC4CBBD68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" y="167"/>
                  <a:ext cx="46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05" name="Rectangle 62">
                  <a:extLst>
                    <a:ext uri="{FF2B5EF4-FFF2-40B4-BE49-F238E27FC236}">
                      <a16:creationId xmlns:a16="http://schemas.microsoft.com/office/drawing/2014/main" id="{FBF41008-A862-4AD4-B41F-30C9F734C9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" y="167"/>
                  <a:ext cx="46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06" name="Rectangle 63">
                  <a:extLst>
                    <a:ext uri="{FF2B5EF4-FFF2-40B4-BE49-F238E27FC236}">
                      <a16:creationId xmlns:a16="http://schemas.microsoft.com/office/drawing/2014/main" id="{30885AED-68EC-4D74-967C-7F871E4AF0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" y="221"/>
                  <a:ext cx="46" cy="43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07" name="Rectangle 64">
                  <a:extLst>
                    <a:ext uri="{FF2B5EF4-FFF2-40B4-BE49-F238E27FC236}">
                      <a16:creationId xmlns:a16="http://schemas.microsoft.com/office/drawing/2014/main" id="{E2424472-BC48-4FA3-B8A5-D10B1A48AB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" y="221"/>
                  <a:ext cx="46" cy="4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08" name="Rectangle 65">
                  <a:extLst>
                    <a:ext uri="{FF2B5EF4-FFF2-40B4-BE49-F238E27FC236}">
                      <a16:creationId xmlns:a16="http://schemas.microsoft.com/office/drawing/2014/main" id="{2E8BF6A4-3241-406E-A5B9-61A2FE1460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" y="276"/>
                  <a:ext cx="46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09" name="Rectangle 66">
                  <a:extLst>
                    <a:ext uri="{FF2B5EF4-FFF2-40B4-BE49-F238E27FC236}">
                      <a16:creationId xmlns:a16="http://schemas.microsoft.com/office/drawing/2014/main" id="{F34D1264-A2CF-4655-92B3-B169D278E1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" y="276"/>
                  <a:ext cx="46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10" name="Rectangle 67">
                  <a:extLst>
                    <a:ext uri="{FF2B5EF4-FFF2-40B4-BE49-F238E27FC236}">
                      <a16:creationId xmlns:a16="http://schemas.microsoft.com/office/drawing/2014/main" id="{789950C2-DDE0-4049-8F29-518AA532E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" y="112"/>
                  <a:ext cx="46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11" name="Rectangle 68">
                  <a:extLst>
                    <a:ext uri="{FF2B5EF4-FFF2-40B4-BE49-F238E27FC236}">
                      <a16:creationId xmlns:a16="http://schemas.microsoft.com/office/drawing/2014/main" id="{2CED4796-75B6-4ECF-8055-079B377839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" y="112"/>
                  <a:ext cx="46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12" name="Rectangle 69">
                  <a:extLst>
                    <a:ext uri="{FF2B5EF4-FFF2-40B4-BE49-F238E27FC236}">
                      <a16:creationId xmlns:a16="http://schemas.microsoft.com/office/drawing/2014/main" id="{1B31BB71-B011-4F50-81EA-945CB2FEE1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" y="167"/>
                  <a:ext cx="46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13" name="Rectangle 70">
                  <a:extLst>
                    <a:ext uri="{FF2B5EF4-FFF2-40B4-BE49-F238E27FC236}">
                      <a16:creationId xmlns:a16="http://schemas.microsoft.com/office/drawing/2014/main" id="{DBC59360-D60B-41DE-86D4-4B3611693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" y="167"/>
                  <a:ext cx="46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14" name="Rectangle 71">
                  <a:extLst>
                    <a:ext uri="{FF2B5EF4-FFF2-40B4-BE49-F238E27FC236}">
                      <a16:creationId xmlns:a16="http://schemas.microsoft.com/office/drawing/2014/main" id="{FAE44667-D5B2-4BF6-A54F-B86F74814E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" y="221"/>
                  <a:ext cx="46" cy="43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15" name="Rectangle 72">
                  <a:extLst>
                    <a:ext uri="{FF2B5EF4-FFF2-40B4-BE49-F238E27FC236}">
                      <a16:creationId xmlns:a16="http://schemas.microsoft.com/office/drawing/2014/main" id="{397A51E5-F3FE-4EB5-B249-3A3BEB9933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" y="221"/>
                  <a:ext cx="46" cy="4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16" name="Rectangle 73">
                  <a:extLst>
                    <a:ext uri="{FF2B5EF4-FFF2-40B4-BE49-F238E27FC236}">
                      <a16:creationId xmlns:a16="http://schemas.microsoft.com/office/drawing/2014/main" id="{A0680702-8073-41B1-B48D-3BAEB36EEC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" y="276"/>
                  <a:ext cx="46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17" name="Rectangle 74">
                  <a:extLst>
                    <a:ext uri="{FF2B5EF4-FFF2-40B4-BE49-F238E27FC236}">
                      <a16:creationId xmlns:a16="http://schemas.microsoft.com/office/drawing/2014/main" id="{EE0222A5-0030-48DC-A995-EB9A1A767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" y="276"/>
                  <a:ext cx="46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18" name="Rectangle 75">
                  <a:extLst>
                    <a:ext uri="{FF2B5EF4-FFF2-40B4-BE49-F238E27FC236}">
                      <a16:creationId xmlns:a16="http://schemas.microsoft.com/office/drawing/2014/main" id="{EFE7676B-EE0B-45CF-B8DF-8DDDBA869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" y="342"/>
                  <a:ext cx="106" cy="43"/>
                </a:xfrm>
                <a:prstGeom prst="rect">
                  <a:avLst/>
                </a:prstGeom>
                <a:solidFill>
                  <a:srgbClr val="00808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grpSp>
              <p:nvGrpSpPr>
                <p:cNvPr id="119" name="Group 76">
                  <a:extLst>
                    <a:ext uri="{FF2B5EF4-FFF2-40B4-BE49-F238E27FC236}">
                      <a16:creationId xmlns:a16="http://schemas.microsoft.com/office/drawing/2014/main" id="{924D3C74-6DF4-4AC6-9F09-E8D1BE71F4E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" y="413"/>
                  <a:ext cx="108" cy="115"/>
                  <a:chOff x="0" y="0"/>
                  <a:chExt cx="107" cy="115"/>
                </a:xfrm>
              </p:grpSpPr>
              <p:grpSp>
                <p:nvGrpSpPr>
                  <p:cNvPr id="247" name="Group 77">
                    <a:extLst>
                      <a:ext uri="{FF2B5EF4-FFF2-40B4-BE49-F238E27FC236}">
                        <a16:creationId xmlns:a16="http://schemas.microsoft.com/office/drawing/2014/main" id="{511109A2-7202-4264-8484-CBDCCAFCD2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5400000">
                    <a:off x="-4" y="4"/>
                    <a:ext cx="115" cy="107"/>
                    <a:chOff x="0" y="0"/>
                    <a:chExt cx="115" cy="106"/>
                  </a:xfrm>
                </p:grpSpPr>
                <p:sp>
                  <p:nvSpPr>
                    <p:cNvPr id="249" name="Rectangle 78">
                      <a:extLst>
                        <a:ext uri="{FF2B5EF4-FFF2-40B4-BE49-F238E27FC236}">
                          <a16:creationId xmlns:a16="http://schemas.microsoft.com/office/drawing/2014/main" id="{41F14E77-8C6C-4AD2-8F92-9AD52C7EF3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5" cy="106"/>
                    </a:xfrm>
                    <a:prstGeom prst="rect">
                      <a:avLst/>
                    </a:prstGeom>
                    <a:solidFill>
                      <a:srgbClr val="99CC00"/>
                    </a:solidFill>
                    <a:ln w="1270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250" name="Rectangle 79">
                      <a:extLst>
                        <a:ext uri="{FF2B5EF4-FFF2-40B4-BE49-F238E27FC236}">
                          <a16:creationId xmlns:a16="http://schemas.microsoft.com/office/drawing/2014/main" id="{3BFCB740-92D5-4649-9827-2587B5BB017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5" cy="106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it-IT"/>
                    </a:p>
                  </p:txBody>
                </p:sp>
              </p:grpSp>
              <p:sp>
                <p:nvSpPr>
                  <p:cNvPr id="248" name="Rectangle 80">
                    <a:extLst>
                      <a:ext uri="{FF2B5EF4-FFF2-40B4-BE49-F238E27FC236}">
                        <a16:creationId xmlns:a16="http://schemas.microsoft.com/office/drawing/2014/main" id="{6DDFADEB-F692-4A7E-A2A4-310EB7EAB8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105" cy="7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</p:grpSp>
            <p:sp>
              <p:nvSpPr>
                <p:cNvPr id="120" name="Rectangle 81">
                  <a:extLst>
                    <a:ext uri="{FF2B5EF4-FFF2-40B4-BE49-F238E27FC236}">
                      <a16:creationId xmlns:a16="http://schemas.microsoft.com/office/drawing/2014/main" id="{DF7B8CE2-ED88-42B4-916A-A295F6325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" y="94"/>
                  <a:ext cx="147" cy="461"/>
                </a:xfrm>
                <a:prstGeom prst="rect">
                  <a:avLst/>
                </a:prstGeom>
                <a:solidFill>
                  <a:srgbClr val="C0C0C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21" name="Rectangle 82">
                  <a:extLst>
                    <a:ext uri="{FF2B5EF4-FFF2-40B4-BE49-F238E27FC236}">
                      <a16:creationId xmlns:a16="http://schemas.microsoft.com/office/drawing/2014/main" id="{0D1E6F53-6985-441B-A6E7-33E2BD3D04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" y="94"/>
                  <a:ext cx="147" cy="461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22" name="Rectangle 83">
                  <a:extLst>
                    <a:ext uri="{FF2B5EF4-FFF2-40B4-BE49-F238E27FC236}">
                      <a16:creationId xmlns:a16="http://schemas.microsoft.com/office/drawing/2014/main" id="{16DDD84A-63DE-4B56-AAE4-8932C19C0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" y="112"/>
                  <a:ext cx="47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23" name="Rectangle 84">
                  <a:extLst>
                    <a:ext uri="{FF2B5EF4-FFF2-40B4-BE49-F238E27FC236}">
                      <a16:creationId xmlns:a16="http://schemas.microsoft.com/office/drawing/2014/main" id="{C0253D12-0D99-43A1-ABE0-DD3942B27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" y="112"/>
                  <a:ext cx="47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24" name="Rectangle 85">
                  <a:extLst>
                    <a:ext uri="{FF2B5EF4-FFF2-40B4-BE49-F238E27FC236}">
                      <a16:creationId xmlns:a16="http://schemas.microsoft.com/office/drawing/2014/main" id="{4D6397DF-FB2E-45DC-8CB6-4E90B05539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" y="167"/>
                  <a:ext cx="47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25" name="Rectangle 86">
                  <a:extLst>
                    <a:ext uri="{FF2B5EF4-FFF2-40B4-BE49-F238E27FC236}">
                      <a16:creationId xmlns:a16="http://schemas.microsoft.com/office/drawing/2014/main" id="{B46F9232-B3E5-4C07-B475-25F61F007C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" y="167"/>
                  <a:ext cx="47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26" name="Rectangle 87">
                  <a:extLst>
                    <a:ext uri="{FF2B5EF4-FFF2-40B4-BE49-F238E27FC236}">
                      <a16:creationId xmlns:a16="http://schemas.microsoft.com/office/drawing/2014/main" id="{2DC1D0EB-D6D2-4367-8EB1-A0BCF7631D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" y="221"/>
                  <a:ext cx="47" cy="43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27" name="Rectangle 88">
                  <a:extLst>
                    <a:ext uri="{FF2B5EF4-FFF2-40B4-BE49-F238E27FC236}">
                      <a16:creationId xmlns:a16="http://schemas.microsoft.com/office/drawing/2014/main" id="{30ABE3C1-76D5-444F-8F99-5EA7B08B1B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" y="221"/>
                  <a:ext cx="47" cy="4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28" name="Rectangle 89">
                  <a:extLst>
                    <a:ext uri="{FF2B5EF4-FFF2-40B4-BE49-F238E27FC236}">
                      <a16:creationId xmlns:a16="http://schemas.microsoft.com/office/drawing/2014/main" id="{6D908A3C-29D1-4E2B-91AB-F58F1BFC6E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" y="276"/>
                  <a:ext cx="47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29" name="Rectangle 90">
                  <a:extLst>
                    <a:ext uri="{FF2B5EF4-FFF2-40B4-BE49-F238E27FC236}">
                      <a16:creationId xmlns:a16="http://schemas.microsoft.com/office/drawing/2014/main" id="{E2FDD52B-50BD-48E8-B94B-FB843F2276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" y="276"/>
                  <a:ext cx="47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30" name="Rectangle 91">
                  <a:extLst>
                    <a:ext uri="{FF2B5EF4-FFF2-40B4-BE49-F238E27FC236}">
                      <a16:creationId xmlns:a16="http://schemas.microsoft.com/office/drawing/2014/main" id="{B69B58AF-9C10-429A-B69B-A64CDAE671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" y="112"/>
                  <a:ext cx="46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31" name="Rectangle 92">
                  <a:extLst>
                    <a:ext uri="{FF2B5EF4-FFF2-40B4-BE49-F238E27FC236}">
                      <a16:creationId xmlns:a16="http://schemas.microsoft.com/office/drawing/2014/main" id="{19EB3678-27FB-48E6-A67F-EECC10153A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" y="112"/>
                  <a:ext cx="46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32" name="Rectangle 93">
                  <a:extLst>
                    <a:ext uri="{FF2B5EF4-FFF2-40B4-BE49-F238E27FC236}">
                      <a16:creationId xmlns:a16="http://schemas.microsoft.com/office/drawing/2014/main" id="{0BB5193A-362F-4F98-ADC7-07E5E56EF0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" y="167"/>
                  <a:ext cx="46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33" name="Rectangle 94">
                  <a:extLst>
                    <a:ext uri="{FF2B5EF4-FFF2-40B4-BE49-F238E27FC236}">
                      <a16:creationId xmlns:a16="http://schemas.microsoft.com/office/drawing/2014/main" id="{016DD00E-1184-4906-8635-B74D4DC215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" y="167"/>
                  <a:ext cx="46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34" name="Rectangle 95">
                  <a:extLst>
                    <a:ext uri="{FF2B5EF4-FFF2-40B4-BE49-F238E27FC236}">
                      <a16:creationId xmlns:a16="http://schemas.microsoft.com/office/drawing/2014/main" id="{B4ABEEAA-4661-45C8-B4B7-13FCB0217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" y="221"/>
                  <a:ext cx="46" cy="43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35" name="Rectangle 96">
                  <a:extLst>
                    <a:ext uri="{FF2B5EF4-FFF2-40B4-BE49-F238E27FC236}">
                      <a16:creationId xmlns:a16="http://schemas.microsoft.com/office/drawing/2014/main" id="{DEE1D1D3-FC1B-41F7-82AF-0A0383374D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" y="221"/>
                  <a:ext cx="46" cy="4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36" name="Rectangle 97">
                  <a:extLst>
                    <a:ext uri="{FF2B5EF4-FFF2-40B4-BE49-F238E27FC236}">
                      <a16:creationId xmlns:a16="http://schemas.microsoft.com/office/drawing/2014/main" id="{86F3AA8D-C83F-441B-9711-E201A6CFC1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" y="276"/>
                  <a:ext cx="46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37" name="Rectangle 98">
                  <a:extLst>
                    <a:ext uri="{FF2B5EF4-FFF2-40B4-BE49-F238E27FC236}">
                      <a16:creationId xmlns:a16="http://schemas.microsoft.com/office/drawing/2014/main" id="{CE629F2A-5757-4CF7-AB63-835A3D50EE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" y="276"/>
                  <a:ext cx="46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38" name="Rectangle 99">
                  <a:extLst>
                    <a:ext uri="{FF2B5EF4-FFF2-40B4-BE49-F238E27FC236}">
                      <a16:creationId xmlns:a16="http://schemas.microsoft.com/office/drawing/2014/main" id="{B3B815AA-CDDD-4794-B114-AE50EB62F7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" y="342"/>
                  <a:ext cx="107" cy="43"/>
                </a:xfrm>
                <a:prstGeom prst="rect">
                  <a:avLst/>
                </a:prstGeom>
                <a:solidFill>
                  <a:srgbClr val="00808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grpSp>
              <p:nvGrpSpPr>
                <p:cNvPr id="139" name="Group 100">
                  <a:extLst>
                    <a:ext uri="{FF2B5EF4-FFF2-40B4-BE49-F238E27FC236}">
                      <a16:creationId xmlns:a16="http://schemas.microsoft.com/office/drawing/2014/main" id="{FBB43768-A180-4FFC-88E6-C40779A21B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2" y="413"/>
                  <a:ext cx="108" cy="114"/>
                  <a:chOff x="0" y="0"/>
                  <a:chExt cx="107" cy="114"/>
                </a:xfrm>
              </p:grpSpPr>
              <p:grpSp>
                <p:nvGrpSpPr>
                  <p:cNvPr id="243" name="Group 101">
                    <a:extLst>
                      <a:ext uri="{FF2B5EF4-FFF2-40B4-BE49-F238E27FC236}">
                        <a16:creationId xmlns:a16="http://schemas.microsoft.com/office/drawing/2014/main" id="{E532B4A7-DAD4-47BF-9F3E-C0D69F9902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5400000">
                    <a:off x="-3" y="3"/>
                    <a:ext cx="114" cy="107"/>
                    <a:chOff x="0" y="0"/>
                    <a:chExt cx="115" cy="106"/>
                  </a:xfrm>
                </p:grpSpPr>
                <p:sp>
                  <p:nvSpPr>
                    <p:cNvPr id="245" name="Rectangle 102">
                      <a:extLst>
                        <a:ext uri="{FF2B5EF4-FFF2-40B4-BE49-F238E27FC236}">
                          <a16:creationId xmlns:a16="http://schemas.microsoft.com/office/drawing/2014/main" id="{E106753D-2494-4F5A-9C4E-F684DC85DFC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5" cy="106"/>
                    </a:xfrm>
                    <a:prstGeom prst="rect">
                      <a:avLst/>
                    </a:prstGeom>
                    <a:solidFill>
                      <a:srgbClr val="99CC00"/>
                    </a:solidFill>
                    <a:ln w="1270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246" name="Rectangle 103">
                      <a:extLst>
                        <a:ext uri="{FF2B5EF4-FFF2-40B4-BE49-F238E27FC236}">
                          <a16:creationId xmlns:a16="http://schemas.microsoft.com/office/drawing/2014/main" id="{7182BA76-F999-47D5-9DE4-165FF918199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5" cy="106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it-IT"/>
                    </a:p>
                  </p:txBody>
                </p:sp>
              </p:grpSp>
              <p:sp>
                <p:nvSpPr>
                  <p:cNvPr id="244" name="Rectangle 104">
                    <a:extLst>
                      <a:ext uri="{FF2B5EF4-FFF2-40B4-BE49-F238E27FC236}">
                        <a16:creationId xmlns:a16="http://schemas.microsoft.com/office/drawing/2014/main" id="{90F6FF68-DB10-41A1-9024-8880049479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05" cy="7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</p:grpSp>
            <p:grpSp>
              <p:nvGrpSpPr>
                <p:cNvPr id="140" name="Group 105">
                  <a:extLst>
                    <a:ext uri="{FF2B5EF4-FFF2-40B4-BE49-F238E27FC236}">
                      <a16:creationId xmlns:a16="http://schemas.microsoft.com/office/drawing/2014/main" id="{11F642A4-83D6-49B3-A509-B04E31A80F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0" y="94"/>
                  <a:ext cx="147" cy="461"/>
                  <a:chOff x="0" y="0"/>
                  <a:chExt cx="146" cy="460"/>
                </a:xfrm>
              </p:grpSpPr>
              <p:sp>
                <p:nvSpPr>
                  <p:cNvPr id="241" name="Rectangle 106">
                    <a:extLst>
                      <a:ext uri="{FF2B5EF4-FFF2-40B4-BE49-F238E27FC236}">
                        <a16:creationId xmlns:a16="http://schemas.microsoft.com/office/drawing/2014/main" id="{4B31535A-7758-4753-B744-F3069197FE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46" cy="460"/>
                  </a:xfrm>
                  <a:prstGeom prst="rect">
                    <a:avLst/>
                  </a:prstGeom>
                  <a:solidFill>
                    <a:srgbClr val="C0C0C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242" name="Rectangle 107">
                    <a:extLst>
                      <a:ext uri="{FF2B5EF4-FFF2-40B4-BE49-F238E27FC236}">
                        <a16:creationId xmlns:a16="http://schemas.microsoft.com/office/drawing/2014/main" id="{8A179712-71A6-429B-8CEB-A5BFC45F45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46" cy="46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</p:grpSp>
            <p:sp>
              <p:nvSpPr>
                <p:cNvPr id="141" name="Rectangle 108">
                  <a:extLst>
                    <a:ext uri="{FF2B5EF4-FFF2-40B4-BE49-F238E27FC236}">
                      <a16:creationId xmlns:a16="http://schemas.microsoft.com/office/drawing/2014/main" id="{D3488FEA-03F6-4D6A-B221-86A6489690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" y="112"/>
                  <a:ext cx="47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42" name="Rectangle 109">
                  <a:extLst>
                    <a:ext uri="{FF2B5EF4-FFF2-40B4-BE49-F238E27FC236}">
                      <a16:creationId xmlns:a16="http://schemas.microsoft.com/office/drawing/2014/main" id="{6DB4F95D-B7C5-47E2-8C07-61F0C2D42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" y="112"/>
                  <a:ext cx="47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43" name="Rectangle 110">
                  <a:extLst>
                    <a:ext uri="{FF2B5EF4-FFF2-40B4-BE49-F238E27FC236}">
                      <a16:creationId xmlns:a16="http://schemas.microsoft.com/office/drawing/2014/main" id="{D77C14CB-74F5-4026-9090-B98F928587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" y="167"/>
                  <a:ext cx="47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44" name="Rectangle 111">
                  <a:extLst>
                    <a:ext uri="{FF2B5EF4-FFF2-40B4-BE49-F238E27FC236}">
                      <a16:creationId xmlns:a16="http://schemas.microsoft.com/office/drawing/2014/main" id="{C11E6964-C921-469E-8252-0ED1E88DC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" y="167"/>
                  <a:ext cx="47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45" name="Rectangle 112">
                  <a:extLst>
                    <a:ext uri="{FF2B5EF4-FFF2-40B4-BE49-F238E27FC236}">
                      <a16:creationId xmlns:a16="http://schemas.microsoft.com/office/drawing/2014/main" id="{47170301-1C2B-4EB1-81D4-83D7DF4AB8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" y="221"/>
                  <a:ext cx="47" cy="43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46" name="Rectangle 113">
                  <a:extLst>
                    <a:ext uri="{FF2B5EF4-FFF2-40B4-BE49-F238E27FC236}">
                      <a16:creationId xmlns:a16="http://schemas.microsoft.com/office/drawing/2014/main" id="{D74EACEA-7A69-467E-86D1-178B8858B9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" y="221"/>
                  <a:ext cx="47" cy="4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47" name="Rectangle 114">
                  <a:extLst>
                    <a:ext uri="{FF2B5EF4-FFF2-40B4-BE49-F238E27FC236}">
                      <a16:creationId xmlns:a16="http://schemas.microsoft.com/office/drawing/2014/main" id="{EA4E7871-83AF-4C9B-8BE1-90D54CE1B7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" y="276"/>
                  <a:ext cx="47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48" name="Rectangle 115">
                  <a:extLst>
                    <a:ext uri="{FF2B5EF4-FFF2-40B4-BE49-F238E27FC236}">
                      <a16:creationId xmlns:a16="http://schemas.microsoft.com/office/drawing/2014/main" id="{02DF07C7-1C57-4E8B-9BB7-BC60863574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" y="276"/>
                  <a:ext cx="47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49" name="Rectangle 116">
                  <a:extLst>
                    <a:ext uri="{FF2B5EF4-FFF2-40B4-BE49-F238E27FC236}">
                      <a16:creationId xmlns:a16="http://schemas.microsoft.com/office/drawing/2014/main" id="{D41B838D-5659-428E-BCB8-81404C1E09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" y="112"/>
                  <a:ext cx="47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50" name="Rectangle 117">
                  <a:extLst>
                    <a:ext uri="{FF2B5EF4-FFF2-40B4-BE49-F238E27FC236}">
                      <a16:creationId xmlns:a16="http://schemas.microsoft.com/office/drawing/2014/main" id="{F930C940-453B-44AC-82F0-22D1F66A10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" y="112"/>
                  <a:ext cx="47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51" name="Rectangle 118">
                  <a:extLst>
                    <a:ext uri="{FF2B5EF4-FFF2-40B4-BE49-F238E27FC236}">
                      <a16:creationId xmlns:a16="http://schemas.microsoft.com/office/drawing/2014/main" id="{6D82486D-0B22-4F81-939A-BE12C60E58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" y="167"/>
                  <a:ext cx="47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52" name="Rectangle 119">
                  <a:extLst>
                    <a:ext uri="{FF2B5EF4-FFF2-40B4-BE49-F238E27FC236}">
                      <a16:creationId xmlns:a16="http://schemas.microsoft.com/office/drawing/2014/main" id="{E243A3F8-6135-4FBB-A7BB-54363F578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" y="167"/>
                  <a:ext cx="47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53" name="Rectangle 120">
                  <a:extLst>
                    <a:ext uri="{FF2B5EF4-FFF2-40B4-BE49-F238E27FC236}">
                      <a16:creationId xmlns:a16="http://schemas.microsoft.com/office/drawing/2014/main" id="{1A08B0F2-E808-45A8-9E66-9B9B684814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" y="221"/>
                  <a:ext cx="47" cy="43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54" name="Rectangle 121">
                  <a:extLst>
                    <a:ext uri="{FF2B5EF4-FFF2-40B4-BE49-F238E27FC236}">
                      <a16:creationId xmlns:a16="http://schemas.microsoft.com/office/drawing/2014/main" id="{D03A48FB-AB37-45A6-96BE-5BE78D55A9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" y="221"/>
                  <a:ext cx="47" cy="4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55" name="Rectangle 122">
                  <a:extLst>
                    <a:ext uri="{FF2B5EF4-FFF2-40B4-BE49-F238E27FC236}">
                      <a16:creationId xmlns:a16="http://schemas.microsoft.com/office/drawing/2014/main" id="{70BA4888-F64B-44C3-92C8-DB433F2C37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" y="276"/>
                  <a:ext cx="47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56" name="Rectangle 123">
                  <a:extLst>
                    <a:ext uri="{FF2B5EF4-FFF2-40B4-BE49-F238E27FC236}">
                      <a16:creationId xmlns:a16="http://schemas.microsoft.com/office/drawing/2014/main" id="{78C1A4FE-C5AA-4B7E-9147-6301879B3C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" y="276"/>
                  <a:ext cx="47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57" name="Rectangle 124">
                  <a:extLst>
                    <a:ext uri="{FF2B5EF4-FFF2-40B4-BE49-F238E27FC236}">
                      <a16:creationId xmlns:a16="http://schemas.microsoft.com/office/drawing/2014/main" id="{176D96E9-5E67-4EAF-B122-66ADDBF47C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" y="342"/>
                  <a:ext cx="107" cy="43"/>
                </a:xfrm>
                <a:prstGeom prst="rect">
                  <a:avLst/>
                </a:prstGeom>
                <a:solidFill>
                  <a:srgbClr val="00808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grpSp>
              <p:nvGrpSpPr>
                <p:cNvPr id="158" name="Group 125">
                  <a:extLst>
                    <a:ext uri="{FF2B5EF4-FFF2-40B4-BE49-F238E27FC236}">
                      <a16:creationId xmlns:a16="http://schemas.microsoft.com/office/drawing/2014/main" id="{0C676628-3DA5-4668-8D2B-6AC8D5F1A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0" y="413"/>
                  <a:ext cx="108" cy="115"/>
                  <a:chOff x="0" y="0"/>
                  <a:chExt cx="107" cy="115"/>
                </a:xfrm>
              </p:grpSpPr>
              <p:grpSp>
                <p:nvGrpSpPr>
                  <p:cNvPr id="237" name="Group 126">
                    <a:extLst>
                      <a:ext uri="{FF2B5EF4-FFF2-40B4-BE49-F238E27FC236}">
                        <a16:creationId xmlns:a16="http://schemas.microsoft.com/office/drawing/2014/main" id="{9347BBA9-550F-461F-B7EB-C4C75720C28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5400000">
                    <a:off x="-4" y="4"/>
                    <a:ext cx="115" cy="107"/>
                    <a:chOff x="0" y="0"/>
                    <a:chExt cx="115" cy="106"/>
                  </a:xfrm>
                </p:grpSpPr>
                <p:sp>
                  <p:nvSpPr>
                    <p:cNvPr id="239" name="Rectangle 127">
                      <a:extLst>
                        <a:ext uri="{FF2B5EF4-FFF2-40B4-BE49-F238E27FC236}">
                          <a16:creationId xmlns:a16="http://schemas.microsoft.com/office/drawing/2014/main" id="{D0A3C8ED-ECA8-4293-B77A-C36D546B9C1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5" cy="106"/>
                    </a:xfrm>
                    <a:prstGeom prst="rect">
                      <a:avLst/>
                    </a:prstGeom>
                    <a:solidFill>
                      <a:srgbClr val="99CC00"/>
                    </a:solidFill>
                    <a:ln w="1270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240" name="Rectangle 128">
                      <a:extLst>
                        <a:ext uri="{FF2B5EF4-FFF2-40B4-BE49-F238E27FC236}">
                          <a16:creationId xmlns:a16="http://schemas.microsoft.com/office/drawing/2014/main" id="{2D80E2A9-F2BE-42EF-9AE7-5879884F88B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5" cy="106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it-IT"/>
                    </a:p>
                  </p:txBody>
                </p:sp>
              </p:grpSp>
              <p:sp>
                <p:nvSpPr>
                  <p:cNvPr id="238" name="Rectangle 129">
                    <a:extLst>
                      <a:ext uri="{FF2B5EF4-FFF2-40B4-BE49-F238E27FC236}">
                        <a16:creationId xmlns:a16="http://schemas.microsoft.com/office/drawing/2014/main" id="{796F100F-42C7-4A5B-8467-EE998918A0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105" cy="7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</p:grpSp>
            <p:grpSp>
              <p:nvGrpSpPr>
                <p:cNvPr id="159" name="Group 130">
                  <a:extLst>
                    <a:ext uri="{FF2B5EF4-FFF2-40B4-BE49-F238E27FC236}">
                      <a16:creationId xmlns:a16="http://schemas.microsoft.com/office/drawing/2014/main" id="{51989908-F172-430B-8329-5DC78557864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4" y="0"/>
                  <a:ext cx="514" cy="576"/>
                  <a:chOff x="0" y="0"/>
                  <a:chExt cx="513" cy="576"/>
                </a:xfrm>
              </p:grpSpPr>
              <p:sp>
                <p:nvSpPr>
                  <p:cNvPr id="235" name="Rectangle 131">
                    <a:extLst>
                      <a:ext uri="{FF2B5EF4-FFF2-40B4-BE49-F238E27FC236}">
                        <a16:creationId xmlns:a16="http://schemas.microsoft.com/office/drawing/2014/main" id="{06B54BF9-F8FE-4E4C-B123-3EC81ACADD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513" cy="576"/>
                  </a:xfrm>
                  <a:prstGeom prst="rect">
                    <a:avLst/>
                  </a:prstGeom>
                  <a:solidFill>
                    <a:srgbClr val="808080"/>
                  </a:solidFill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236" name="Rectangle 132">
                    <a:extLst>
                      <a:ext uri="{FF2B5EF4-FFF2-40B4-BE49-F238E27FC236}">
                        <a16:creationId xmlns:a16="http://schemas.microsoft.com/office/drawing/2014/main" id="{C74AFF7E-1DD6-451E-9829-8428C100A7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513" cy="576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</p:grpSp>
            <p:grpSp>
              <p:nvGrpSpPr>
                <p:cNvPr id="160" name="Group 133">
                  <a:extLst>
                    <a:ext uri="{FF2B5EF4-FFF2-40B4-BE49-F238E27FC236}">
                      <a16:creationId xmlns:a16="http://schemas.microsoft.com/office/drawing/2014/main" id="{8BF6E2BC-5C4E-4513-BBC0-352C9B01C4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0" y="94"/>
                  <a:ext cx="147" cy="461"/>
                  <a:chOff x="0" y="0"/>
                  <a:chExt cx="146" cy="460"/>
                </a:xfrm>
              </p:grpSpPr>
              <p:sp>
                <p:nvSpPr>
                  <p:cNvPr id="233" name="Rectangle 134">
                    <a:extLst>
                      <a:ext uri="{FF2B5EF4-FFF2-40B4-BE49-F238E27FC236}">
                        <a16:creationId xmlns:a16="http://schemas.microsoft.com/office/drawing/2014/main" id="{4D0A7E8D-525A-4F33-8F26-9293F04909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46" cy="460"/>
                  </a:xfrm>
                  <a:prstGeom prst="rect">
                    <a:avLst/>
                  </a:prstGeom>
                  <a:solidFill>
                    <a:srgbClr val="C0C0C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234" name="Rectangle 135">
                    <a:extLst>
                      <a:ext uri="{FF2B5EF4-FFF2-40B4-BE49-F238E27FC236}">
                        <a16:creationId xmlns:a16="http://schemas.microsoft.com/office/drawing/2014/main" id="{F9358228-ECCD-4ADB-ADFF-B988F94E3B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46" cy="46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</p:grpSp>
            <p:sp>
              <p:nvSpPr>
                <p:cNvPr id="161" name="Rectangle 136">
                  <a:extLst>
                    <a:ext uri="{FF2B5EF4-FFF2-40B4-BE49-F238E27FC236}">
                      <a16:creationId xmlns:a16="http://schemas.microsoft.com/office/drawing/2014/main" id="{6B47C905-C10D-4FA4-8F68-DF2EF0F2C0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9" y="112"/>
                  <a:ext cx="46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62" name="Rectangle 137">
                  <a:extLst>
                    <a:ext uri="{FF2B5EF4-FFF2-40B4-BE49-F238E27FC236}">
                      <a16:creationId xmlns:a16="http://schemas.microsoft.com/office/drawing/2014/main" id="{BA065114-5C4C-4E2D-AF7F-D1C3BF4A0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9" y="112"/>
                  <a:ext cx="46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63" name="Rectangle 138">
                  <a:extLst>
                    <a:ext uri="{FF2B5EF4-FFF2-40B4-BE49-F238E27FC236}">
                      <a16:creationId xmlns:a16="http://schemas.microsoft.com/office/drawing/2014/main" id="{B405726E-66A0-4ECE-9FDB-C1C5FEB37E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9" y="167"/>
                  <a:ext cx="46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64" name="Rectangle 139">
                  <a:extLst>
                    <a:ext uri="{FF2B5EF4-FFF2-40B4-BE49-F238E27FC236}">
                      <a16:creationId xmlns:a16="http://schemas.microsoft.com/office/drawing/2014/main" id="{E9A4EC8E-463D-405B-80C4-BC6ABA62D1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9" y="167"/>
                  <a:ext cx="46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65" name="Rectangle 140">
                  <a:extLst>
                    <a:ext uri="{FF2B5EF4-FFF2-40B4-BE49-F238E27FC236}">
                      <a16:creationId xmlns:a16="http://schemas.microsoft.com/office/drawing/2014/main" id="{3366300E-32D7-4150-834E-44D0421076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9" y="221"/>
                  <a:ext cx="46" cy="43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66" name="Rectangle 141">
                  <a:extLst>
                    <a:ext uri="{FF2B5EF4-FFF2-40B4-BE49-F238E27FC236}">
                      <a16:creationId xmlns:a16="http://schemas.microsoft.com/office/drawing/2014/main" id="{68E9FEA8-A2A0-45A4-9B20-E05DE9BD44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9" y="221"/>
                  <a:ext cx="46" cy="4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67" name="Rectangle 142">
                  <a:extLst>
                    <a:ext uri="{FF2B5EF4-FFF2-40B4-BE49-F238E27FC236}">
                      <a16:creationId xmlns:a16="http://schemas.microsoft.com/office/drawing/2014/main" id="{B6CAB986-6992-4C77-88FC-1E71E3BF90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9" y="276"/>
                  <a:ext cx="46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68" name="Rectangle 143">
                  <a:extLst>
                    <a:ext uri="{FF2B5EF4-FFF2-40B4-BE49-F238E27FC236}">
                      <a16:creationId xmlns:a16="http://schemas.microsoft.com/office/drawing/2014/main" id="{8D26723D-8E3F-4698-AC5B-D11C219D80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9" y="276"/>
                  <a:ext cx="46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69" name="Rectangle 144">
                  <a:extLst>
                    <a:ext uri="{FF2B5EF4-FFF2-40B4-BE49-F238E27FC236}">
                      <a16:creationId xmlns:a16="http://schemas.microsoft.com/office/drawing/2014/main" id="{0175250A-7806-4F93-BA5F-2AA7F1A56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" y="112"/>
                  <a:ext cx="46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70" name="Rectangle 145">
                  <a:extLst>
                    <a:ext uri="{FF2B5EF4-FFF2-40B4-BE49-F238E27FC236}">
                      <a16:creationId xmlns:a16="http://schemas.microsoft.com/office/drawing/2014/main" id="{015CFB7D-A458-4CCF-B7B0-329412CE86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" y="112"/>
                  <a:ext cx="46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71" name="Rectangle 146">
                  <a:extLst>
                    <a:ext uri="{FF2B5EF4-FFF2-40B4-BE49-F238E27FC236}">
                      <a16:creationId xmlns:a16="http://schemas.microsoft.com/office/drawing/2014/main" id="{6D653AE2-8E1D-4A4C-A151-1C9D9C41EA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" y="167"/>
                  <a:ext cx="46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72" name="Rectangle 147">
                  <a:extLst>
                    <a:ext uri="{FF2B5EF4-FFF2-40B4-BE49-F238E27FC236}">
                      <a16:creationId xmlns:a16="http://schemas.microsoft.com/office/drawing/2014/main" id="{B3CDC6A8-9381-443E-9596-C56E9587C5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" y="167"/>
                  <a:ext cx="46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73" name="Rectangle 148">
                  <a:extLst>
                    <a:ext uri="{FF2B5EF4-FFF2-40B4-BE49-F238E27FC236}">
                      <a16:creationId xmlns:a16="http://schemas.microsoft.com/office/drawing/2014/main" id="{6C732A57-9BF2-41BB-8586-3EABB0BE5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" y="221"/>
                  <a:ext cx="46" cy="43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74" name="Rectangle 149">
                  <a:extLst>
                    <a:ext uri="{FF2B5EF4-FFF2-40B4-BE49-F238E27FC236}">
                      <a16:creationId xmlns:a16="http://schemas.microsoft.com/office/drawing/2014/main" id="{93C9492C-85A2-4493-B974-B7C5BCAABA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" y="221"/>
                  <a:ext cx="46" cy="4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75" name="Rectangle 150">
                  <a:extLst>
                    <a:ext uri="{FF2B5EF4-FFF2-40B4-BE49-F238E27FC236}">
                      <a16:creationId xmlns:a16="http://schemas.microsoft.com/office/drawing/2014/main" id="{2E6E55B3-3FDF-4392-A574-FF61934F47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" y="276"/>
                  <a:ext cx="46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76" name="Rectangle 151">
                  <a:extLst>
                    <a:ext uri="{FF2B5EF4-FFF2-40B4-BE49-F238E27FC236}">
                      <a16:creationId xmlns:a16="http://schemas.microsoft.com/office/drawing/2014/main" id="{E19C97EE-6163-4BC2-BBBB-4125EB9596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" y="276"/>
                  <a:ext cx="46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77" name="Rectangle 152">
                  <a:extLst>
                    <a:ext uri="{FF2B5EF4-FFF2-40B4-BE49-F238E27FC236}">
                      <a16:creationId xmlns:a16="http://schemas.microsoft.com/office/drawing/2014/main" id="{0733047F-AF7E-473C-B7C4-EDF5DA9E6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9" y="342"/>
                  <a:ext cx="106" cy="43"/>
                </a:xfrm>
                <a:prstGeom prst="rect">
                  <a:avLst/>
                </a:prstGeom>
                <a:solidFill>
                  <a:srgbClr val="00808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grpSp>
              <p:nvGrpSpPr>
                <p:cNvPr id="178" name="Group 153">
                  <a:extLst>
                    <a:ext uri="{FF2B5EF4-FFF2-40B4-BE49-F238E27FC236}">
                      <a16:creationId xmlns:a16="http://schemas.microsoft.com/office/drawing/2014/main" id="{44BDDB5C-0646-4C5C-9D06-0FC4D295C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0" y="413"/>
                  <a:ext cx="108" cy="115"/>
                  <a:chOff x="0" y="0"/>
                  <a:chExt cx="107" cy="115"/>
                </a:xfrm>
              </p:grpSpPr>
              <p:grpSp>
                <p:nvGrpSpPr>
                  <p:cNvPr id="229" name="Group 154">
                    <a:extLst>
                      <a:ext uri="{FF2B5EF4-FFF2-40B4-BE49-F238E27FC236}">
                        <a16:creationId xmlns:a16="http://schemas.microsoft.com/office/drawing/2014/main" id="{96309FBB-0587-415D-AE31-E2BD3D8A383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5400000">
                    <a:off x="-4" y="4"/>
                    <a:ext cx="115" cy="107"/>
                    <a:chOff x="0" y="0"/>
                    <a:chExt cx="115" cy="106"/>
                  </a:xfrm>
                </p:grpSpPr>
                <p:sp>
                  <p:nvSpPr>
                    <p:cNvPr id="231" name="Rectangle 155">
                      <a:extLst>
                        <a:ext uri="{FF2B5EF4-FFF2-40B4-BE49-F238E27FC236}">
                          <a16:creationId xmlns:a16="http://schemas.microsoft.com/office/drawing/2014/main" id="{53E6E43A-8D89-4832-8213-525D26401C1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5" cy="106"/>
                    </a:xfrm>
                    <a:prstGeom prst="rect">
                      <a:avLst/>
                    </a:prstGeom>
                    <a:solidFill>
                      <a:srgbClr val="99CC00"/>
                    </a:solidFill>
                    <a:ln w="1270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232" name="Rectangle 156">
                      <a:extLst>
                        <a:ext uri="{FF2B5EF4-FFF2-40B4-BE49-F238E27FC236}">
                          <a16:creationId xmlns:a16="http://schemas.microsoft.com/office/drawing/2014/main" id="{A141B526-AB3C-4FD2-B2C5-76924EF8EA1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5" cy="106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it-IT"/>
                    </a:p>
                  </p:txBody>
                </p:sp>
              </p:grpSp>
              <p:sp>
                <p:nvSpPr>
                  <p:cNvPr id="230" name="Rectangle 157">
                    <a:extLst>
                      <a:ext uri="{FF2B5EF4-FFF2-40B4-BE49-F238E27FC236}">
                        <a16:creationId xmlns:a16="http://schemas.microsoft.com/office/drawing/2014/main" id="{3286F461-3B92-447F-A0CC-1C6B979758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105" cy="7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</p:grpSp>
            <p:grpSp>
              <p:nvGrpSpPr>
                <p:cNvPr id="179" name="Group 158">
                  <a:extLst>
                    <a:ext uri="{FF2B5EF4-FFF2-40B4-BE49-F238E27FC236}">
                      <a16:creationId xmlns:a16="http://schemas.microsoft.com/office/drawing/2014/main" id="{2CF25849-120A-47D3-BC59-ECA4787B6E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17" y="94"/>
                  <a:ext cx="147" cy="461"/>
                  <a:chOff x="0" y="0"/>
                  <a:chExt cx="146" cy="460"/>
                </a:xfrm>
              </p:grpSpPr>
              <p:sp>
                <p:nvSpPr>
                  <p:cNvPr id="227" name="Rectangle 159">
                    <a:extLst>
                      <a:ext uri="{FF2B5EF4-FFF2-40B4-BE49-F238E27FC236}">
                        <a16:creationId xmlns:a16="http://schemas.microsoft.com/office/drawing/2014/main" id="{C886AFD3-7531-4C32-BFDE-36EE45FBD8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46" cy="460"/>
                  </a:xfrm>
                  <a:prstGeom prst="rect">
                    <a:avLst/>
                  </a:prstGeom>
                  <a:solidFill>
                    <a:srgbClr val="C0C0C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228" name="Rectangle 160">
                    <a:extLst>
                      <a:ext uri="{FF2B5EF4-FFF2-40B4-BE49-F238E27FC236}">
                        <a16:creationId xmlns:a16="http://schemas.microsoft.com/office/drawing/2014/main" id="{290A039B-8179-45B9-87EE-106BC828F7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46" cy="46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</p:grpSp>
            <p:sp>
              <p:nvSpPr>
                <p:cNvPr id="180" name="Rectangle 161">
                  <a:extLst>
                    <a:ext uri="{FF2B5EF4-FFF2-40B4-BE49-F238E27FC236}">
                      <a16:creationId xmlns:a16="http://schemas.microsoft.com/office/drawing/2014/main" id="{6C692D58-C244-4F8F-BEC8-8B1633A2AE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5" y="112"/>
                  <a:ext cx="47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81" name="Rectangle 162">
                  <a:extLst>
                    <a:ext uri="{FF2B5EF4-FFF2-40B4-BE49-F238E27FC236}">
                      <a16:creationId xmlns:a16="http://schemas.microsoft.com/office/drawing/2014/main" id="{48A150FC-3698-4E26-9B8E-5F05ED1E26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5" y="112"/>
                  <a:ext cx="47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82" name="Rectangle 163">
                  <a:extLst>
                    <a:ext uri="{FF2B5EF4-FFF2-40B4-BE49-F238E27FC236}">
                      <a16:creationId xmlns:a16="http://schemas.microsoft.com/office/drawing/2014/main" id="{2E700339-055E-4BE4-A797-70D3BA8CAC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5" y="167"/>
                  <a:ext cx="47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83" name="Rectangle 164">
                  <a:extLst>
                    <a:ext uri="{FF2B5EF4-FFF2-40B4-BE49-F238E27FC236}">
                      <a16:creationId xmlns:a16="http://schemas.microsoft.com/office/drawing/2014/main" id="{2C0EA452-C38B-4E5B-96DC-FE0F4B098C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5" y="167"/>
                  <a:ext cx="47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84" name="Rectangle 165">
                  <a:extLst>
                    <a:ext uri="{FF2B5EF4-FFF2-40B4-BE49-F238E27FC236}">
                      <a16:creationId xmlns:a16="http://schemas.microsoft.com/office/drawing/2014/main" id="{4EF00A30-B696-4B21-9DAA-00FB12154A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5" y="221"/>
                  <a:ext cx="47" cy="43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85" name="Rectangle 166">
                  <a:extLst>
                    <a:ext uri="{FF2B5EF4-FFF2-40B4-BE49-F238E27FC236}">
                      <a16:creationId xmlns:a16="http://schemas.microsoft.com/office/drawing/2014/main" id="{49FEC061-4F92-44E8-9466-05DCC818B8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5" y="221"/>
                  <a:ext cx="47" cy="4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86" name="Rectangle 167">
                  <a:extLst>
                    <a:ext uri="{FF2B5EF4-FFF2-40B4-BE49-F238E27FC236}">
                      <a16:creationId xmlns:a16="http://schemas.microsoft.com/office/drawing/2014/main" id="{2F2DBA70-AE2C-44E4-B166-02E83E730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5" y="276"/>
                  <a:ext cx="47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87" name="Rectangle 168">
                  <a:extLst>
                    <a:ext uri="{FF2B5EF4-FFF2-40B4-BE49-F238E27FC236}">
                      <a16:creationId xmlns:a16="http://schemas.microsoft.com/office/drawing/2014/main" id="{5534E758-4F2D-4C41-9146-58AD7C1B2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5" y="276"/>
                  <a:ext cx="47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88" name="Rectangle 169">
                  <a:extLst>
                    <a:ext uri="{FF2B5EF4-FFF2-40B4-BE49-F238E27FC236}">
                      <a16:creationId xmlns:a16="http://schemas.microsoft.com/office/drawing/2014/main" id="{E383E6AB-F5CC-44C7-8912-FAC9E9CEA5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6" y="112"/>
                  <a:ext cx="46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89" name="Rectangle 170">
                  <a:extLst>
                    <a:ext uri="{FF2B5EF4-FFF2-40B4-BE49-F238E27FC236}">
                      <a16:creationId xmlns:a16="http://schemas.microsoft.com/office/drawing/2014/main" id="{09833A66-049C-423D-A016-10CB8D1B0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6" y="112"/>
                  <a:ext cx="46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90" name="Rectangle 171">
                  <a:extLst>
                    <a:ext uri="{FF2B5EF4-FFF2-40B4-BE49-F238E27FC236}">
                      <a16:creationId xmlns:a16="http://schemas.microsoft.com/office/drawing/2014/main" id="{71B68935-7660-4F6C-B565-D0E6BC6F0F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6" y="167"/>
                  <a:ext cx="46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91" name="Rectangle 172">
                  <a:extLst>
                    <a:ext uri="{FF2B5EF4-FFF2-40B4-BE49-F238E27FC236}">
                      <a16:creationId xmlns:a16="http://schemas.microsoft.com/office/drawing/2014/main" id="{59AE41E8-E908-479B-A711-39A951133E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6" y="167"/>
                  <a:ext cx="46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92" name="Rectangle 173">
                  <a:extLst>
                    <a:ext uri="{FF2B5EF4-FFF2-40B4-BE49-F238E27FC236}">
                      <a16:creationId xmlns:a16="http://schemas.microsoft.com/office/drawing/2014/main" id="{0B893F4D-D162-43F9-AE46-5387190EA2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6" y="221"/>
                  <a:ext cx="46" cy="43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93" name="Rectangle 174">
                  <a:extLst>
                    <a:ext uri="{FF2B5EF4-FFF2-40B4-BE49-F238E27FC236}">
                      <a16:creationId xmlns:a16="http://schemas.microsoft.com/office/drawing/2014/main" id="{93DD2E82-D558-47EE-A2A1-E2ACD4DA7C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6" y="221"/>
                  <a:ext cx="46" cy="4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94" name="Rectangle 175">
                  <a:extLst>
                    <a:ext uri="{FF2B5EF4-FFF2-40B4-BE49-F238E27FC236}">
                      <a16:creationId xmlns:a16="http://schemas.microsoft.com/office/drawing/2014/main" id="{FDF99EAF-613E-45B4-8481-5D6CC0EFFB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6" y="276"/>
                  <a:ext cx="46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95" name="Rectangle 176">
                  <a:extLst>
                    <a:ext uri="{FF2B5EF4-FFF2-40B4-BE49-F238E27FC236}">
                      <a16:creationId xmlns:a16="http://schemas.microsoft.com/office/drawing/2014/main" id="{3A029BDA-ABF7-46D7-B2C8-F95FD07B53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6" y="276"/>
                  <a:ext cx="46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196" name="Rectangle 177">
                  <a:extLst>
                    <a:ext uri="{FF2B5EF4-FFF2-40B4-BE49-F238E27FC236}">
                      <a16:creationId xmlns:a16="http://schemas.microsoft.com/office/drawing/2014/main" id="{BF9844AF-EF6E-4B66-BD74-F16F8490D2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5" y="342"/>
                  <a:ext cx="107" cy="43"/>
                </a:xfrm>
                <a:prstGeom prst="rect">
                  <a:avLst/>
                </a:prstGeom>
                <a:solidFill>
                  <a:srgbClr val="00808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grpSp>
              <p:nvGrpSpPr>
                <p:cNvPr id="197" name="Group 178">
                  <a:extLst>
                    <a:ext uri="{FF2B5EF4-FFF2-40B4-BE49-F238E27FC236}">
                      <a16:creationId xmlns:a16="http://schemas.microsoft.com/office/drawing/2014/main" id="{C1F62464-0884-469F-840C-FC43C896381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37" y="413"/>
                  <a:ext cx="108" cy="115"/>
                  <a:chOff x="0" y="0"/>
                  <a:chExt cx="107" cy="115"/>
                </a:xfrm>
              </p:grpSpPr>
              <p:grpSp>
                <p:nvGrpSpPr>
                  <p:cNvPr id="223" name="Group 179">
                    <a:extLst>
                      <a:ext uri="{FF2B5EF4-FFF2-40B4-BE49-F238E27FC236}">
                        <a16:creationId xmlns:a16="http://schemas.microsoft.com/office/drawing/2014/main" id="{BEEDEE3C-6D73-4AA1-83BA-12B4CE9201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5400000">
                    <a:off x="-4" y="4"/>
                    <a:ext cx="115" cy="107"/>
                    <a:chOff x="0" y="0"/>
                    <a:chExt cx="115" cy="106"/>
                  </a:xfrm>
                </p:grpSpPr>
                <p:sp>
                  <p:nvSpPr>
                    <p:cNvPr id="225" name="Rectangle 180">
                      <a:extLst>
                        <a:ext uri="{FF2B5EF4-FFF2-40B4-BE49-F238E27FC236}">
                          <a16:creationId xmlns:a16="http://schemas.microsoft.com/office/drawing/2014/main" id="{F510BF8F-1A95-4D35-A22E-48509C3CF9A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5" cy="106"/>
                    </a:xfrm>
                    <a:prstGeom prst="rect">
                      <a:avLst/>
                    </a:prstGeom>
                    <a:solidFill>
                      <a:srgbClr val="99CC00"/>
                    </a:solidFill>
                    <a:ln w="1270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226" name="Rectangle 181">
                      <a:extLst>
                        <a:ext uri="{FF2B5EF4-FFF2-40B4-BE49-F238E27FC236}">
                          <a16:creationId xmlns:a16="http://schemas.microsoft.com/office/drawing/2014/main" id="{B5D969E7-7643-4622-A985-E9494446C8A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5" cy="106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it-IT"/>
                    </a:p>
                  </p:txBody>
                </p:sp>
              </p:grpSp>
              <p:sp>
                <p:nvSpPr>
                  <p:cNvPr id="224" name="Rectangle 182">
                    <a:extLst>
                      <a:ext uri="{FF2B5EF4-FFF2-40B4-BE49-F238E27FC236}">
                        <a16:creationId xmlns:a16="http://schemas.microsoft.com/office/drawing/2014/main" id="{598D97E3-BF80-4470-8A59-2A22C855B9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105" cy="7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</p:grpSp>
            <p:grpSp>
              <p:nvGrpSpPr>
                <p:cNvPr id="198" name="Group 183">
                  <a:extLst>
                    <a:ext uri="{FF2B5EF4-FFF2-40B4-BE49-F238E27FC236}">
                      <a16:creationId xmlns:a16="http://schemas.microsoft.com/office/drawing/2014/main" id="{1D0CF658-2F8F-4BF0-9C1A-039E7B5E41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4" y="94"/>
                  <a:ext cx="147" cy="461"/>
                  <a:chOff x="0" y="0"/>
                  <a:chExt cx="146" cy="460"/>
                </a:xfrm>
              </p:grpSpPr>
              <p:sp>
                <p:nvSpPr>
                  <p:cNvPr id="221" name="Rectangle 184">
                    <a:extLst>
                      <a:ext uri="{FF2B5EF4-FFF2-40B4-BE49-F238E27FC236}">
                        <a16:creationId xmlns:a16="http://schemas.microsoft.com/office/drawing/2014/main" id="{7877BFD8-D719-4C3C-A855-E76403A097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46" cy="460"/>
                  </a:xfrm>
                  <a:prstGeom prst="rect">
                    <a:avLst/>
                  </a:prstGeom>
                  <a:solidFill>
                    <a:srgbClr val="C0C0C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222" name="Rectangle 185">
                    <a:extLst>
                      <a:ext uri="{FF2B5EF4-FFF2-40B4-BE49-F238E27FC236}">
                        <a16:creationId xmlns:a16="http://schemas.microsoft.com/office/drawing/2014/main" id="{8EC7EEE3-7A6C-4943-8B72-E892768AE2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46" cy="46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</p:grpSp>
            <p:sp>
              <p:nvSpPr>
                <p:cNvPr id="199" name="Rectangle 186">
                  <a:extLst>
                    <a:ext uri="{FF2B5EF4-FFF2-40B4-BE49-F238E27FC236}">
                      <a16:creationId xmlns:a16="http://schemas.microsoft.com/office/drawing/2014/main" id="{1CACE70F-666E-4B1E-8D86-6312262E2C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" y="112"/>
                  <a:ext cx="47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200" name="Rectangle 187">
                  <a:extLst>
                    <a:ext uri="{FF2B5EF4-FFF2-40B4-BE49-F238E27FC236}">
                      <a16:creationId xmlns:a16="http://schemas.microsoft.com/office/drawing/2014/main" id="{DF0DA648-242A-4DD8-AEA7-E35A80311A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" y="112"/>
                  <a:ext cx="47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201" name="Rectangle 188">
                  <a:extLst>
                    <a:ext uri="{FF2B5EF4-FFF2-40B4-BE49-F238E27FC236}">
                      <a16:creationId xmlns:a16="http://schemas.microsoft.com/office/drawing/2014/main" id="{DF8F8EA4-DE9F-4813-9C97-03EE04B617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" y="167"/>
                  <a:ext cx="47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202" name="Rectangle 189">
                  <a:extLst>
                    <a:ext uri="{FF2B5EF4-FFF2-40B4-BE49-F238E27FC236}">
                      <a16:creationId xmlns:a16="http://schemas.microsoft.com/office/drawing/2014/main" id="{3EBF014A-DE73-4761-A235-C9474BDBA8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" y="167"/>
                  <a:ext cx="47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203" name="Rectangle 190">
                  <a:extLst>
                    <a:ext uri="{FF2B5EF4-FFF2-40B4-BE49-F238E27FC236}">
                      <a16:creationId xmlns:a16="http://schemas.microsoft.com/office/drawing/2014/main" id="{E15577B7-7E87-474F-AE73-26E2A42C0B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" y="221"/>
                  <a:ext cx="47" cy="43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204" name="Rectangle 191">
                  <a:extLst>
                    <a:ext uri="{FF2B5EF4-FFF2-40B4-BE49-F238E27FC236}">
                      <a16:creationId xmlns:a16="http://schemas.microsoft.com/office/drawing/2014/main" id="{BEEE99C7-CD9D-4260-8D9A-719E1EB4F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" y="221"/>
                  <a:ext cx="47" cy="4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205" name="Rectangle 192">
                  <a:extLst>
                    <a:ext uri="{FF2B5EF4-FFF2-40B4-BE49-F238E27FC236}">
                      <a16:creationId xmlns:a16="http://schemas.microsoft.com/office/drawing/2014/main" id="{0764682B-8E51-4A12-B69F-72F0108EE9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" y="276"/>
                  <a:ext cx="47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206" name="Rectangle 193">
                  <a:extLst>
                    <a:ext uri="{FF2B5EF4-FFF2-40B4-BE49-F238E27FC236}">
                      <a16:creationId xmlns:a16="http://schemas.microsoft.com/office/drawing/2014/main" id="{3B49CB0D-4E5D-4546-A42F-249D891BE4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" y="276"/>
                  <a:ext cx="47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207" name="Rectangle 194">
                  <a:extLst>
                    <a:ext uri="{FF2B5EF4-FFF2-40B4-BE49-F238E27FC236}">
                      <a16:creationId xmlns:a16="http://schemas.microsoft.com/office/drawing/2014/main" id="{21A7E942-AF58-43CA-B23E-9010C6046B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" y="112"/>
                  <a:ext cx="47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208" name="Rectangle 195">
                  <a:extLst>
                    <a:ext uri="{FF2B5EF4-FFF2-40B4-BE49-F238E27FC236}">
                      <a16:creationId xmlns:a16="http://schemas.microsoft.com/office/drawing/2014/main" id="{557BEAD4-E048-47C3-894B-CF1AB593C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" y="112"/>
                  <a:ext cx="47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209" name="Rectangle 196">
                  <a:extLst>
                    <a:ext uri="{FF2B5EF4-FFF2-40B4-BE49-F238E27FC236}">
                      <a16:creationId xmlns:a16="http://schemas.microsoft.com/office/drawing/2014/main" id="{A7C713D1-AA2D-43B1-B525-C2A2FEF0A3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" y="167"/>
                  <a:ext cx="47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210" name="Rectangle 197">
                  <a:extLst>
                    <a:ext uri="{FF2B5EF4-FFF2-40B4-BE49-F238E27FC236}">
                      <a16:creationId xmlns:a16="http://schemas.microsoft.com/office/drawing/2014/main" id="{7670D78F-5EA2-4C1A-9D15-55871AE35F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" y="167"/>
                  <a:ext cx="47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211" name="Rectangle 198">
                  <a:extLst>
                    <a:ext uri="{FF2B5EF4-FFF2-40B4-BE49-F238E27FC236}">
                      <a16:creationId xmlns:a16="http://schemas.microsoft.com/office/drawing/2014/main" id="{EA871233-D9C0-472D-B6CC-3828AC2230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" y="221"/>
                  <a:ext cx="47" cy="43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212" name="Rectangle 199">
                  <a:extLst>
                    <a:ext uri="{FF2B5EF4-FFF2-40B4-BE49-F238E27FC236}">
                      <a16:creationId xmlns:a16="http://schemas.microsoft.com/office/drawing/2014/main" id="{674821E8-D3EE-4249-8F68-3C9103B3F8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" y="221"/>
                  <a:ext cx="47" cy="4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213" name="Rectangle 200">
                  <a:extLst>
                    <a:ext uri="{FF2B5EF4-FFF2-40B4-BE49-F238E27FC236}">
                      <a16:creationId xmlns:a16="http://schemas.microsoft.com/office/drawing/2014/main" id="{6D60465C-4293-4D77-9341-4D0B529236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" y="276"/>
                  <a:ext cx="47" cy="42"/>
                </a:xfrm>
                <a:prstGeom prst="rect">
                  <a:avLst/>
                </a:prstGeom>
                <a:solidFill>
                  <a:srgbClr val="FE7F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214" name="Rectangle 201">
                  <a:extLst>
                    <a:ext uri="{FF2B5EF4-FFF2-40B4-BE49-F238E27FC236}">
                      <a16:creationId xmlns:a16="http://schemas.microsoft.com/office/drawing/2014/main" id="{29405640-838B-41F5-8440-229A4273AE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" y="276"/>
                  <a:ext cx="47" cy="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sp>
              <p:nvSpPr>
                <p:cNvPr id="215" name="Rectangle 202">
                  <a:extLst>
                    <a:ext uri="{FF2B5EF4-FFF2-40B4-BE49-F238E27FC236}">
                      <a16:creationId xmlns:a16="http://schemas.microsoft.com/office/drawing/2014/main" id="{995C0327-1F08-4D71-A3A3-A111EA9DC9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" y="342"/>
                  <a:ext cx="107" cy="43"/>
                </a:xfrm>
                <a:prstGeom prst="rect">
                  <a:avLst/>
                </a:prstGeom>
                <a:solidFill>
                  <a:srgbClr val="00808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it-IT"/>
                </a:p>
              </p:txBody>
            </p:sp>
            <p:grpSp>
              <p:nvGrpSpPr>
                <p:cNvPr id="216" name="Group 203">
                  <a:extLst>
                    <a:ext uri="{FF2B5EF4-FFF2-40B4-BE49-F238E27FC236}">
                      <a16:creationId xmlns:a16="http://schemas.microsoft.com/office/drawing/2014/main" id="{08179F41-09C9-4CD9-8FD9-C0748B8CB4A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04" y="413"/>
                  <a:ext cx="108" cy="115"/>
                  <a:chOff x="0" y="0"/>
                  <a:chExt cx="107" cy="115"/>
                </a:xfrm>
              </p:grpSpPr>
              <p:grpSp>
                <p:nvGrpSpPr>
                  <p:cNvPr id="217" name="Group 204">
                    <a:extLst>
                      <a:ext uri="{FF2B5EF4-FFF2-40B4-BE49-F238E27FC236}">
                        <a16:creationId xmlns:a16="http://schemas.microsoft.com/office/drawing/2014/main" id="{CECC1FD8-85EF-4533-B1ED-AA56BCFD7C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5400000">
                    <a:off x="-4" y="4"/>
                    <a:ext cx="115" cy="107"/>
                    <a:chOff x="0" y="0"/>
                    <a:chExt cx="115" cy="106"/>
                  </a:xfrm>
                </p:grpSpPr>
                <p:sp>
                  <p:nvSpPr>
                    <p:cNvPr id="219" name="Rectangle 205">
                      <a:extLst>
                        <a:ext uri="{FF2B5EF4-FFF2-40B4-BE49-F238E27FC236}">
                          <a16:creationId xmlns:a16="http://schemas.microsoft.com/office/drawing/2014/main" id="{D7D03B56-C48A-4CDA-805A-1020B78691C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5" cy="106"/>
                    </a:xfrm>
                    <a:prstGeom prst="rect">
                      <a:avLst/>
                    </a:prstGeom>
                    <a:solidFill>
                      <a:srgbClr val="99CC00"/>
                    </a:solidFill>
                    <a:ln w="1270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220" name="Rectangle 206">
                      <a:extLst>
                        <a:ext uri="{FF2B5EF4-FFF2-40B4-BE49-F238E27FC236}">
                          <a16:creationId xmlns:a16="http://schemas.microsoft.com/office/drawing/2014/main" id="{41E59E74-D563-4C1B-9D5A-006904BF0A9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5" cy="106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it-IT"/>
                    </a:p>
                  </p:txBody>
                </p:sp>
              </p:grpSp>
              <p:sp>
                <p:nvSpPr>
                  <p:cNvPr id="218" name="Rectangle 207">
                    <a:extLst>
                      <a:ext uri="{FF2B5EF4-FFF2-40B4-BE49-F238E27FC236}">
                        <a16:creationId xmlns:a16="http://schemas.microsoft.com/office/drawing/2014/main" id="{577FFF91-41CD-471E-97B3-0D9533F0D7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105" cy="7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</p:grpSp>
          </p:grpSp>
          <p:sp>
            <p:nvSpPr>
              <p:cNvPr id="99" name="Rectangle 233">
                <a:extLst>
                  <a:ext uri="{FF2B5EF4-FFF2-40B4-BE49-F238E27FC236}">
                    <a16:creationId xmlns:a16="http://schemas.microsoft.com/office/drawing/2014/main" id="{A40D37F2-FC68-4026-BBBF-D859CE494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0524" y="5980113"/>
                <a:ext cx="461077" cy="25708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40" bIns="0">
                <a:spAutoFit/>
              </a:bodyPr>
              <a:lstStyle/>
              <a:p>
                <a:pPr marL="39688" algn="ctr"/>
                <a:r>
                  <a:rPr lang="en-US">
                    <a:latin typeface="Century Gothic" panose="020B0502020202020204" pitchFamily="34" charset="0"/>
                  </a:rPr>
                  <a:t>GPU</a:t>
                </a:r>
              </a:p>
            </p:txBody>
          </p:sp>
        </p:grpSp>
        <p:grpSp>
          <p:nvGrpSpPr>
            <p:cNvPr id="64" name="Gruppo 63">
              <a:extLst>
                <a:ext uri="{FF2B5EF4-FFF2-40B4-BE49-F238E27FC236}">
                  <a16:creationId xmlns:a16="http://schemas.microsoft.com/office/drawing/2014/main" id="{93224310-2C7F-4591-839E-9513C64D4052}"/>
                </a:ext>
              </a:extLst>
            </p:cNvPr>
            <p:cNvGrpSpPr/>
            <p:nvPr/>
          </p:nvGrpSpPr>
          <p:grpSpPr>
            <a:xfrm>
              <a:off x="2352644" y="984276"/>
              <a:ext cx="1844040" cy="4349724"/>
              <a:chOff x="2352644" y="984276"/>
              <a:chExt cx="1844040" cy="4349724"/>
            </a:xfrm>
          </p:grpSpPr>
          <p:sp>
            <p:nvSpPr>
              <p:cNvPr id="65" name="Rectangle 7">
                <a:extLst>
                  <a:ext uri="{FF2B5EF4-FFF2-40B4-BE49-F238E27FC236}">
                    <a16:creationId xmlns:a16="http://schemas.microsoft.com/office/drawing/2014/main" id="{FC396E9F-C47E-4D9E-804E-8AD1C9767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0609" y="984276"/>
                <a:ext cx="1049410" cy="2856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40" bIns="0">
                <a:spAutoFit/>
              </a:bodyPr>
              <a:lstStyle/>
              <a:p>
                <a:pPr marL="39688"/>
                <a:r>
                  <a:rPr lang="en-US" sz="2000" b="1" dirty="0">
                    <a:latin typeface="Century Gothic" panose="020B0502020202020204" pitchFamily="34" charset="0"/>
                    <a:cs typeface="Arial Bold" pitchFamily="34" charset="0"/>
                    <a:sym typeface="Arial Bold" pitchFamily="34" charset="0"/>
                  </a:rPr>
                  <a:t>Hardware</a:t>
                </a:r>
              </a:p>
            </p:txBody>
          </p:sp>
          <p:grpSp>
            <p:nvGrpSpPr>
              <p:cNvPr id="66" name="Gruppo 236">
                <a:extLst>
                  <a:ext uri="{FF2B5EF4-FFF2-40B4-BE49-F238E27FC236}">
                    <a16:creationId xmlns:a16="http://schemas.microsoft.com/office/drawing/2014/main" id="{CAD9C14C-6197-4882-92D0-2A8B66637D94}"/>
                  </a:ext>
                </a:extLst>
              </p:cNvPr>
              <p:cNvGrpSpPr/>
              <p:nvPr/>
            </p:nvGrpSpPr>
            <p:grpSpPr>
              <a:xfrm>
                <a:off x="2636948" y="2979738"/>
                <a:ext cx="1410962" cy="1736549"/>
                <a:chOff x="2707464" y="2979738"/>
                <a:chExt cx="1410962" cy="1736549"/>
              </a:xfrm>
            </p:grpSpPr>
            <p:grpSp>
              <p:nvGrpSpPr>
                <p:cNvPr id="71" name="Group 21">
                  <a:extLst>
                    <a:ext uri="{FF2B5EF4-FFF2-40B4-BE49-F238E27FC236}">
                      <a16:creationId xmlns:a16="http://schemas.microsoft.com/office/drawing/2014/main" id="{334C6582-4484-445B-9600-568F0BDFD83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60713" y="2979738"/>
                  <a:ext cx="508000" cy="1206500"/>
                  <a:chOff x="0" y="0"/>
                  <a:chExt cx="320" cy="760"/>
                </a:xfrm>
              </p:grpSpPr>
              <p:grpSp>
                <p:nvGrpSpPr>
                  <p:cNvPr id="73" name="Group 22">
                    <a:extLst>
                      <a:ext uri="{FF2B5EF4-FFF2-40B4-BE49-F238E27FC236}">
                        <a16:creationId xmlns:a16="http://schemas.microsoft.com/office/drawing/2014/main" id="{E5470E83-7E38-4550-A11F-B3A0365202F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320" cy="760"/>
                    <a:chOff x="0" y="0"/>
                    <a:chExt cx="320" cy="760"/>
                  </a:xfrm>
                </p:grpSpPr>
                <p:sp>
                  <p:nvSpPr>
                    <p:cNvPr id="96" name="Rectangle 23">
                      <a:extLst>
                        <a:ext uri="{FF2B5EF4-FFF2-40B4-BE49-F238E27FC236}">
                          <a16:creationId xmlns:a16="http://schemas.microsoft.com/office/drawing/2014/main" id="{931B517E-DC6F-4E0E-8F80-17F1369D620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20" cy="760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w="1270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97" name="Rectangle 24">
                      <a:extLst>
                        <a:ext uri="{FF2B5EF4-FFF2-40B4-BE49-F238E27FC236}">
                          <a16:creationId xmlns:a16="http://schemas.microsoft.com/office/drawing/2014/main" id="{6F314D5D-4EB5-4EAD-A02F-0A2F87D94C3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20" cy="760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it-IT"/>
                    </a:p>
                  </p:txBody>
                </p:sp>
              </p:grpSp>
              <p:sp>
                <p:nvSpPr>
                  <p:cNvPr id="74" name="Rectangle 25">
                    <a:extLst>
                      <a:ext uri="{FF2B5EF4-FFF2-40B4-BE49-F238E27FC236}">
                        <a16:creationId xmlns:a16="http://schemas.microsoft.com/office/drawing/2014/main" id="{E25FFE7B-4008-45B8-920C-4937D6BBBC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" y="30"/>
                    <a:ext cx="101" cy="70"/>
                  </a:xfrm>
                  <a:prstGeom prst="rect">
                    <a:avLst/>
                  </a:prstGeom>
                  <a:solidFill>
                    <a:srgbClr val="FE7F0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75" name="Rectangle 26">
                    <a:extLst>
                      <a:ext uri="{FF2B5EF4-FFF2-40B4-BE49-F238E27FC236}">
                        <a16:creationId xmlns:a16="http://schemas.microsoft.com/office/drawing/2014/main" id="{6E7E7288-4AF7-4C05-A3D3-891123BD00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" y="30"/>
                    <a:ext cx="101" cy="7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76" name="Rectangle 27">
                    <a:extLst>
                      <a:ext uri="{FF2B5EF4-FFF2-40B4-BE49-F238E27FC236}">
                        <a16:creationId xmlns:a16="http://schemas.microsoft.com/office/drawing/2014/main" id="{7E988C8A-8E3C-41ED-B7A7-C685BB1C35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" y="120"/>
                    <a:ext cx="101" cy="70"/>
                  </a:xfrm>
                  <a:prstGeom prst="rect">
                    <a:avLst/>
                  </a:prstGeom>
                  <a:solidFill>
                    <a:srgbClr val="FE7F0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77" name="Rectangle 28">
                    <a:extLst>
                      <a:ext uri="{FF2B5EF4-FFF2-40B4-BE49-F238E27FC236}">
                        <a16:creationId xmlns:a16="http://schemas.microsoft.com/office/drawing/2014/main" id="{08022E35-42F3-4136-9C9C-EB7FE14ED0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" y="120"/>
                    <a:ext cx="101" cy="7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78" name="Rectangle 29">
                    <a:extLst>
                      <a:ext uri="{FF2B5EF4-FFF2-40B4-BE49-F238E27FC236}">
                        <a16:creationId xmlns:a16="http://schemas.microsoft.com/office/drawing/2014/main" id="{C92DD1EB-C529-498E-BE90-2EB54F9205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" y="210"/>
                    <a:ext cx="101" cy="70"/>
                  </a:xfrm>
                  <a:prstGeom prst="rect">
                    <a:avLst/>
                  </a:prstGeom>
                  <a:solidFill>
                    <a:srgbClr val="FE7F0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79" name="Rectangle 30">
                    <a:extLst>
                      <a:ext uri="{FF2B5EF4-FFF2-40B4-BE49-F238E27FC236}">
                        <a16:creationId xmlns:a16="http://schemas.microsoft.com/office/drawing/2014/main" id="{4A0133AA-7114-4928-8774-31F087C7B8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" y="210"/>
                    <a:ext cx="101" cy="7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80" name="Rectangle 31">
                    <a:extLst>
                      <a:ext uri="{FF2B5EF4-FFF2-40B4-BE49-F238E27FC236}">
                        <a16:creationId xmlns:a16="http://schemas.microsoft.com/office/drawing/2014/main" id="{5CA097FC-1944-487D-82D3-19C07D4FF9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" y="300"/>
                    <a:ext cx="101" cy="70"/>
                  </a:xfrm>
                  <a:prstGeom prst="rect">
                    <a:avLst/>
                  </a:prstGeom>
                  <a:solidFill>
                    <a:srgbClr val="FE7F0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81" name="Rectangle 32">
                    <a:extLst>
                      <a:ext uri="{FF2B5EF4-FFF2-40B4-BE49-F238E27FC236}">
                        <a16:creationId xmlns:a16="http://schemas.microsoft.com/office/drawing/2014/main" id="{5C8AE4A5-7E87-44AF-989C-777E8E45EE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" y="300"/>
                    <a:ext cx="101" cy="7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82" name="Rectangle 33">
                    <a:extLst>
                      <a:ext uri="{FF2B5EF4-FFF2-40B4-BE49-F238E27FC236}">
                        <a16:creationId xmlns:a16="http://schemas.microsoft.com/office/drawing/2014/main" id="{0A3E068F-6F97-4371-81E3-E7A183D9BF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0" y="30"/>
                    <a:ext cx="102" cy="70"/>
                  </a:xfrm>
                  <a:prstGeom prst="rect">
                    <a:avLst/>
                  </a:prstGeom>
                  <a:solidFill>
                    <a:srgbClr val="FE7F0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83" name="Rectangle 34">
                    <a:extLst>
                      <a:ext uri="{FF2B5EF4-FFF2-40B4-BE49-F238E27FC236}">
                        <a16:creationId xmlns:a16="http://schemas.microsoft.com/office/drawing/2014/main" id="{7938855E-1D8B-4FDC-A4B9-B89CA230C9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0" y="30"/>
                    <a:ext cx="102" cy="7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84" name="Rectangle 35">
                    <a:extLst>
                      <a:ext uri="{FF2B5EF4-FFF2-40B4-BE49-F238E27FC236}">
                        <a16:creationId xmlns:a16="http://schemas.microsoft.com/office/drawing/2014/main" id="{BD4B1A0C-F922-4ECF-975C-D3C0250F94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0" y="120"/>
                    <a:ext cx="102" cy="70"/>
                  </a:xfrm>
                  <a:prstGeom prst="rect">
                    <a:avLst/>
                  </a:prstGeom>
                  <a:solidFill>
                    <a:srgbClr val="FE7F0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85" name="Rectangle 36">
                    <a:extLst>
                      <a:ext uri="{FF2B5EF4-FFF2-40B4-BE49-F238E27FC236}">
                        <a16:creationId xmlns:a16="http://schemas.microsoft.com/office/drawing/2014/main" id="{96170FD9-5CB3-4710-A4AB-F60F23DCF4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0" y="120"/>
                    <a:ext cx="102" cy="7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86" name="Rectangle 37">
                    <a:extLst>
                      <a:ext uri="{FF2B5EF4-FFF2-40B4-BE49-F238E27FC236}">
                        <a16:creationId xmlns:a16="http://schemas.microsoft.com/office/drawing/2014/main" id="{A1AAD16B-D1EC-4F15-8544-6656F8B982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0" y="210"/>
                    <a:ext cx="102" cy="70"/>
                  </a:xfrm>
                  <a:prstGeom prst="rect">
                    <a:avLst/>
                  </a:prstGeom>
                  <a:solidFill>
                    <a:srgbClr val="FE7F0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87" name="Rectangle 38">
                    <a:extLst>
                      <a:ext uri="{FF2B5EF4-FFF2-40B4-BE49-F238E27FC236}">
                        <a16:creationId xmlns:a16="http://schemas.microsoft.com/office/drawing/2014/main" id="{F1FF6A99-AA67-4A14-A0E3-8E46BF56C0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0" y="210"/>
                    <a:ext cx="102" cy="7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88" name="Rectangle 39">
                    <a:extLst>
                      <a:ext uri="{FF2B5EF4-FFF2-40B4-BE49-F238E27FC236}">
                        <a16:creationId xmlns:a16="http://schemas.microsoft.com/office/drawing/2014/main" id="{590CE155-E02A-41E9-A61F-92669EBD3F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0" y="300"/>
                    <a:ext cx="102" cy="70"/>
                  </a:xfrm>
                  <a:prstGeom prst="rect">
                    <a:avLst/>
                  </a:prstGeom>
                  <a:solidFill>
                    <a:srgbClr val="FE7F0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89" name="Rectangle 40">
                    <a:extLst>
                      <a:ext uri="{FF2B5EF4-FFF2-40B4-BE49-F238E27FC236}">
                        <a16:creationId xmlns:a16="http://schemas.microsoft.com/office/drawing/2014/main" id="{E09FDE42-F626-4054-8217-E4766B155C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0" y="300"/>
                    <a:ext cx="102" cy="7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sp>
                <p:nvSpPr>
                  <p:cNvPr id="90" name="Rectangle 41">
                    <a:extLst>
                      <a:ext uri="{FF2B5EF4-FFF2-40B4-BE49-F238E27FC236}">
                        <a16:creationId xmlns:a16="http://schemas.microsoft.com/office/drawing/2014/main" id="{424379C1-2E8F-4EB7-8B57-11654AB1DB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" y="410"/>
                    <a:ext cx="232" cy="70"/>
                  </a:xfrm>
                  <a:prstGeom prst="rect">
                    <a:avLst/>
                  </a:prstGeom>
                  <a:solidFill>
                    <a:srgbClr val="00808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it-IT"/>
                  </a:p>
                </p:txBody>
              </p:sp>
              <p:grpSp>
                <p:nvGrpSpPr>
                  <p:cNvPr id="91" name="Group 42">
                    <a:extLst>
                      <a:ext uri="{FF2B5EF4-FFF2-40B4-BE49-F238E27FC236}">
                        <a16:creationId xmlns:a16="http://schemas.microsoft.com/office/drawing/2014/main" id="{30DAFB1A-A6DB-48F5-9D6C-1028555EB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3" y="525"/>
                    <a:ext cx="233" cy="190"/>
                    <a:chOff x="0" y="0"/>
                    <a:chExt cx="232" cy="190"/>
                  </a:xfrm>
                </p:grpSpPr>
                <p:grpSp>
                  <p:nvGrpSpPr>
                    <p:cNvPr id="92" name="Group 43">
                      <a:extLst>
                        <a:ext uri="{FF2B5EF4-FFF2-40B4-BE49-F238E27FC236}">
                          <a16:creationId xmlns:a16="http://schemas.microsoft.com/office/drawing/2014/main" id="{D08C711C-F452-47A4-9D9C-4E413D9D1D9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5400000">
                      <a:off x="21" y="-21"/>
                      <a:ext cx="190" cy="232"/>
                      <a:chOff x="0" y="0"/>
                      <a:chExt cx="190" cy="232"/>
                    </a:xfrm>
                  </p:grpSpPr>
                  <p:sp>
                    <p:nvSpPr>
                      <p:cNvPr id="94" name="Rectangle 44">
                        <a:extLst>
                          <a:ext uri="{FF2B5EF4-FFF2-40B4-BE49-F238E27FC236}">
                            <a16:creationId xmlns:a16="http://schemas.microsoft.com/office/drawing/2014/main" id="{611165B6-E543-4AD1-B3E9-50F6BB0D39A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0" y="0"/>
                        <a:ext cx="190" cy="232"/>
                      </a:xfrm>
                      <a:prstGeom prst="rect">
                        <a:avLst/>
                      </a:prstGeom>
                      <a:solidFill>
                        <a:srgbClr val="99CC00"/>
                      </a:solidFill>
                      <a:ln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lIns="0" tIns="0" rIns="0" bIns="0"/>
                      <a:lstStyle/>
                      <a:p>
                        <a:endParaRPr lang="it-IT"/>
                      </a:p>
                    </p:txBody>
                  </p:sp>
                  <p:sp>
                    <p:nvSpPr>
                      <p:cNvPr id="95" name="Rectangle 45">
                        <a:extLst>
                          <a:ext uri="{FF2B5EF4-FFF2-40B4-BE49-F238E27FC236}">
                            <a16:creationId xmlns:a16="http://schemas.microsoft.com/office/drawing/2014/main" id="{C077BB5B-5F35-4C1B-953F-E785E36388E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0" y="0"/>
                        <a:ext cx="190" cy="23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lIns="0" tIns="0" rIns="0" bIns="0"/>
                      <a:lstStyle/>
                      <a:p>
                        <a:endParaRPr lang="it-IT"/>
                      </a:p>
                    </p:txBody>
                  </p:sp>
                </p:grpSp>
                <p:sp>
                  <p:nvSpPr>
                    <p:cNvPr id="93" name="Rectangle 46">
                      <a:extLst>
                        <a:ext uri="{FF2B5EF4-FFF2-40B4-BE49-F238E27FC236}">
                          <a16:creationId xmlns:a16="http://schemas.microsoft.com/office/drawing/2014/main" id="{A474A6EA-7E8C-4640-9056-FBEC654554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" y="0"/>
                      <a:ext cx="229" cy="120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endParaRPr lang="it-IT"/>
                    </a:p>
                  </p:txBody>
                </p:sp>
              </p:grpSp>
            </p:grpSp>
            <p:sp>
              <p:nvSpPr>
                <p:cNvPr id="72" name="Rectangle 50">
                  <a:extLst>
                    <a:ext uri="{FF2B5EF4-FFF2-40B4-BE49-F238E27FC236}">
                      <a16:creationId xmlns:a16="http://schemas.microsoft.com/office/drawing/2014/main" id="{F17C67B4-903B-4E6C-AD5B-9CB3DB094D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7464" y="4202113"/>
                  <a:ext cx="1410962" cy="51417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0" tIns="0" rIns="40640" bIns="0">
                  <a:spAutoFit/>
                </a:bodyPr>
                <a:lstStyle/>
                <a:p>
                  <a:pPr marL="39688" algn="ctr"/>
                  <a:r>
                    <a:rPr lang="en-US">
                      <a:latin typeface="Century Gothic" panose="020B0502020202020204" pitchFamily="34" charset="0"/>
                    </a:rPr>
                    <a:t>Streaming</a:t>
                  </a:r>
                  <a:br>
                    <a:rPr lang="en-US">
                      <a:latin typeface="Century Gothic" panose="020B0502020202020204" pitchFamily="34" charset="0"/>
                    </a:rPr>
                  </a:br>
                  <a:r>
                    <a:rPr lang="en-US">
                      <a:latin typeface="Century Gothic" panose="020B0502020202020204" pitchFamily="34" charset="0"/>
                    </a:rPr>
                    <a:t> Multiprocessor</a:t>
                  </a:r>
                </a:p>
              </p:txBody>
            </p:sp>
          </p:grpSp>
          <p:sp>
            <p:nvSpPr>
              <p:cNvPr id="67" name="Arco 66">
                <a:extLst>
                  <a:ext uri="{FF2B5EF4-FFF2-40B4-BE49-F238E27FC236}">
                    <a16:creationId xmlns:a16="http://schemas.microsoft.com/office/drawing/2014/main" id="{DC1CB8B1-283F-4E40-A9A6-E2F624523E59}"/>
                  </a:ext>
                </a:extLst>
              </p:cNvPr>
              <p:cNvSpPr/>
              <p:nvPr/>
            </p:nvSpPr>
            <p:spPr>
              <a:xfrm flipH="1">
                <a:off x="2520284" y="2057400"/>
                <a:ext cx="533400" cy="1600200"/>
              </a:xfrm>
              <a:prstGeom prst="arc">
                <a:avLst>
                  <a:gd name="adj1" fmla="val 17624674"/>
                  <a:gd name="adj2" fmla="val 5575210"/>
                </a:avLst>
              </a:prstGeom>
              <a:ln w="22225">
                <a:solidFill>
                  <a:schemeClr val="accent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Arco 67">
                <a:extLst>
                  <a:ext uri="{FF2B5EF4-FFF2-40B4-BE49-F238E27FC236}">
                    <a16:creationId xmlns:a16="http://schemas.microsoft.com/office/drawing/2014/main" id="{DAE51DB6-9133-4341-B0BC-E59444685080}"/>
                  </a:ext>
                </a:extLst>
              </p:cNvPr>
              <p:cNvSpPr/>
              <p:nvPr/>
            </p:nvSpPr>
            <p:spPr>
              <a:xfrm>
                <a:off x="3358484" y="3505200"/>
                <a:ext cx="838200" cy="1828800"/>
              </a:xfrm>
              <a:prstGeom prst="arc">
                <a:avLst>
                  <a:gd name="adj1" fmla="val 15792836"/>
                  <a:gd name="adj2" fmla="val 5623932"/>
                </a:avLst>
              </a:prstGeom>
              <a:ln w="22225">
                <a:solidFill>
                  <a:schemeClr val="accent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A4AA7EDF-8540-42E7-AD93-38F0E4CED391}"/>
                  </a:ext>
                </a:extLst>
              </p:cNvPr>
              <p:cNvSpPr/>
              <p:nvPr/>
            </p:nvSpPr>
            <p:spPr>
              <a:xfrm>
                <a:off x="2352644" y="1475510"/>
                <a:ext cx="548640" cy="914400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4BF2B554-2B3E-4B7E-8F19-5CA031C47D3C}"/>
                  </a:ext>
                </a:extLst>
              </p:cNvPr>
              <p:cNvSpPr/>
              <p:nvPr/>
            </p:nvSpPr>
            <p:spPr>
              <a:xfrm>
                <a:off x="3275354" y="3343100"/>
                <a:ext cx="365760" cy="365760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A5399224-AED0-4CD1-B1BA-4B609B323EB2}"/>
              </a:ext>
            </a:extLst>
          </p:cNvPr>
          <p:cNvSpPr/>
          <p:nvPr/>
        </p:nvSpPr>
        <p:spPr>
          <a:xfrm>
            <a:off x="8698230" y="1603727"/>
            <a:ext cx="739802" cy="306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4" name="Freccia a destra 263">
            <a:extLst>
              <a:ext uri="{FF2B5EF4-FFF2-40B4-BE49-F238E27FC236}">
                <a16:creationId xmlns:a16="http://schemas.microsoft.com/office/drawing/2014/main" id="{29F76457-7370-4881-B384-087C4B70BC57}"/>
              </a:ext>
            </a:extLst>
          </p:cNvPr>
          <p:cNvSpPr/>
          <p:nvPr/>
        </p:nvSpPr>
        <p:spPr>
          <a:xfrm>
            <a:off x="8767709" y="3449615"/>
            <a:ext cx="739802" cy="306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5" name="Freccia a destra 264">
            <a:extLst>
              <a:ext uri="{FF2B5EF4-FFF2-40B4-BE49-F238E27FC236}">
                <a16:creationId xmlns:a16="http://schemas.microsoft.com/office/drawing/2014/main" id="{52B2D85B-8C39-4F75-B3A1-E86F6B540588}"/>
              </a:ext>
            </a:extLst>
          </p:cNvPr>
          <p:cNvSpPr/>
          <p:nvPr/>
        </p:nvSpPr>
        <p:spPr>
          <a:xfrm>
            <a:off x="8767709" y="5515949"/>
            <a:ext cx="739802" cy="306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2542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B70D96-3BEB-4797-A378-49F5131287BA}"/>
              </a:ext>
            </a:extLst>
          </p:cNvPr>
          <p:cNvSpPr txBox="1"/>
          <p:nvPr/>
        </p:nvSpPr>
        <p:spPr>
          <a:xfrm>
            <a:off x="717914" y="1019175"/>
            <a:ext cx="529097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NVIDIA SM schedules threads in </a:t>
            </a:r>
            <a:r>
              <a:rPr lang="en-US" sz="2400" b="1" dirty="0">
                <a:latin typeface="Century Gothic" panose="020B0502020202020204" pitchFamily="34" charset="0"/>
              </a:rPr>
              <a:t>warps</a:t>
            </a:r>
            <a:r>
              <a:rPr lang="en-US" sz="2400" dirty="0">
                <a:latin typeface="Century Gothic" panose="020B0502020202020204" pitchFamily="34" charset="0"/>
              </a:rPr>
              <a:t> (groups of 32 threads).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entury Gothic" panose="020B0502020202020204" pitchFamily="34" charset="0"/>
              </a:rPr>
              <a:t>Warp schedulers </a:t>
            </a:r>
            <a:r>
              <a:rPr lang="en-US" sz="2400" dirty="0">
                <a:latin typeface="Century Gothic" panose="020B0502020202020204" pitchFamily="34" charset="0"/>
              </a:rPr>
              <a:t>allows warps to be issued and executed concurrently if hardware resources are available.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Century Gothic" panose="020B0502020202020204" pitchFamily="34" charset="0"/>
              </a:rPr>
              <a:t>Volta </a:t>
            </a:r>
            <a:r>
              <a:rPr lang="en-US" sz="2400" dirty="0">
                <a:latin typeface="Century Gothic" panose="020B0502020202020204" pitchFamily="34" charset="0"/>
              </a:rPr>
              <a:t>SM has 4 warp schedulers, each one is responsible for: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feeding 32 CUDA cores,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8 load/store units,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8 special functions unit.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Warp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scheduler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E4FFBAD-F90C-4DDE-B369-5B69B0972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839" y="1179851"/>
            <a:ext cx="4174302" cy="449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7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Transparent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scalability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97" name="Group 43">
            <a:extLst>
              <a:ext uri="{FF2B5EF4-FFF2-40B4-BE49-F238E27FC236}">
                <a16:creationId xmlns:a16="http://schemas.microsoft.com/office/drawing/2014/main" id="{AE1B80E0-B0C2-47EF-A3AF-E4A92ADF2E0C}"/>
              </a:ext>
            </a:extLst>
          </p:cNvPr>
          <p:cNvGrpSpPr>
            <a:grpSpLocks/>
          </p:cNvGrpSpPr>
          <p:nvPr/>
        </p:nvGrpSpPr>
        <p:grpSpPr bwMode="auto">
          <a:xfrm>
            <a:off x="5915500" y="1005733"/>
            <a:ext cx="2343732" cy="2433388"/>
            <a:chOff x="2233" y="1609"/>
            <a:chExt cx="927" cy="1059"/>
          </a:xfrm>
        </p:grpSpPr>
        <p:sp>
          <p:nvSpPr>
            <p:cNvPr id="298" name="Text Box 44">
              <a:extLst>
                <a:ext uri="{FF2B5EF4-FFF2-40B4-BE49-F238E27FC236}">
                  <a16:creationId xmlns:a16="http://schemas.microsoft.com/office/drawing/2014/main" id="{EE75CDCB-8788-4F34-8102-049E61D8EA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3" y="1609"/>
              <a:ext cx="927" cy="1059"/>
            </a:xfrm>
            <a:prstGeom prst="rect">
              <a:avLst/>
            </a:prstGeom>
            <a:solidFill>
              <a:srgbClr val="76B9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TW" sz="1400" b="1" dirty="0">
                  <a:solidFill>
                    <a:schemeClr val="bg1"/>
                  </a:solidFill>
                  <a:latin typeface="Arial" pitchFamily="34" charset="0"/>
                  <a:ea typeface="PMingLiU" pitchFamily="18" charset="-120"/>
                </a:rPr>
                <a:t>Kernel grid</a:t>
              </a:r>
            </a:p>
          </p:txBody>
        </p:sp>
        <p:grpSp>
          <p:nvGrpSpPr>
            <p:cNvPr id="299" name="Group 45">
              <a:extLst>
                <a:ext uri="{FF2B5EF4-FFF2-40B4-BE49-F238E27FC236}">
                  <a16:creationId xmlns:a16="http://schemas.microsoft.com/office/drawing/2014/main" id="{1CC6519A-4990-479A-941F-40B93E8BB4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9" y="1809"/>
              <a:ext cx="835" cy="805"/>
              <a:chOff x="2353" y="1809"/>
              <a:chExt cx="835" cy="805"/>
            </a:xfrm>
          </p:grpSpPr>
          <p:grpSp>
            <p:nvGrpSpPr>
              <p:cNvPr id="300" name="Group 46">
                <a:extLst>
                  <a:ext uri="{FF2B5EF4-FFF2-40B4-BE49-F238E27FC236}">
                    <a16:creationId xmlns:a16="http://schemas.microsoft.com/office/drawing/2014/main" id="{5CF89616-D505-44CE-B369-21B8DF9F23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53" y="1809"/>
                <a:ext cx="835" cy="173"/>
                <a:chOff x="2257" y="1809"/>
                <a:chExt cx="835" cy="173"/>
              </a:xfrm>
            </p:grpSpPr>
            <p:sp>
              <p:nvSpPr>
                <p:cNvPr id="310" name="Text Box 47">
                  <a:extLst>
                    <a:ext uri="{FF2B5EF4-FFF2-40B4-BE49-F238E27FC236}">
                      <a16:creationId xmlns:a16="http://schemas.microsoft.com/office/drawing/2014/main" id="{AC627F4A-F8BC-4375-90AB-233D79DBB4A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/>
                  <a:r>
                    <a:rPr lang="en-US" altLang="zh-TW" sz="14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0</a:t>
                  </a:r>
                </a:p>
              </p:txBody>
            </p:sp>
            <p:sp>
              <p:nvSpPr>
                <p:cNvPr id="311" name="Text Box 48">
                  <a:extLst>
                    <a:ext uri="{FF2B5EF4-FFF2-40B4-BE49-F238E27FC236}">
                      <a16:creationId xmlns:a16="http://schemas.microsoft.com/office/drawing/2014/main" id="{FCD0792C-E064-48CE-9897-B85DD0A5D58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/>
                  <a:r>
                    <a:rPr lang="en-US" altLang="zh-TW" sz="1400" b="1" dirty="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1</a:t>
                  </a:r>
                </a:p>
              </p:txBody>
            </p:sp>
          </p:grpSp>
          <p:grpSp>
            <p:nvGrpSpPr>
              <p:cNvPr id="301" name="Group 49">
                <a:extLst>
                  <a:ext uri="{FF2B5EF4-FFF2-40B4-BE49-F238E27FC236}">
                    <a16:creationId xmlns:a16="http://schemas.microsoft.com/office/drawing/2014/main" id="{623FD43E-EBFE-48FB-A84B-6508644C1E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53" y="2019"/>
                <a:ext cx="835" cy="173"/>
                <a:chOff x="2257" y="1809"/>
                <a:chExt cx="835" cy="173"/>
              </a:xfrm>
            </p:grpSpPr>
            <p:sp>
              <p:nvSpPr>
                <p:cNvPr id="308" name="Text Box 50">
                  <a:extLst>
                    <a:ext uri="{FF2B5EF4-FFF2-40B4-BE49-F238E27FC236}">
                      <a16:creationId xmlns:a16="http://schemas.microsoft.com/office/drawing/2014/main" id="{B7437939-8F53-4980-AEE4-3E6BD70C3E0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/>
                  <a:r>
                    <a:rPr lang="en-US" altLang="zh-TW" sz="14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2</a:t>
                  </a:r>
                </a:p>
              </p:txBody>
            </p:sp>
            <p:sp>
              <p:nvSpPr>
                <p:cNvPr id="309" name="Text Box 51">
                  <a:extLst>
                    <a:ext uri="{FF2B5EF4-FFF2-40B4-BE49-F238E27FC236}">
                      <a16:creationId xmlns:a16="http://schemas.microsoft.com/office/drawing/2014/main" id="{7D35DC10-AAC8-4684-B7BE-041D3EE0A2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/>
                  <a:r>
                    <a:rPr lang="en-US" altLang="zh-TW" sz="14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3</a:t>
                  </a:r>
                </a:p>
              </p:txBody>
            </p:sp>
          </p:grpSp>
          <p:grpSp>
            <p:nvGrpSpPr>
              <p:cNvPr id="302" name="Group 52">
                <a:extLst>
                  <a:ext uri="{FF2B5EF4-FFF2-40B4-BE49-F238E27FC236}">
                    <a16:creationId xmlns:a16="http://schemas.microsoft.com/office/drawing/2014/main" id="{9F43DE99-B5BE-49E3-9061-BB10E439B1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53" y="2230"/>
                <a:ext cx="835" cy="173"/>
                <a:chOff x="2257" y="1809"/>
                <a:chExt cx="835" cy="173"/>
              </a:xfrm>
            </p:grpSpPr>
            <p:sp>
              <p:nvSpPr>
                <p:cNvPr id="306" name="Text Box 53">
                  <a:extLst>
                    <a:ext uri="{FF2B5EF4-FFF2-40B4-BE49-F238E27FC236}">
                      <a16:creationId xmlns:a16="http://schemas.microsoft.com/office/drawing/2014/main" id="{2DDC7832-0198-4431-AB42-C89171AE820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/>
                  <a:r>
                    <a:rPr lang="en-US" altLang="zh-TW" sz="14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4</a:t>
                  </a:r>
                </a:p>
              </p:txBody>
            </p:sp>
            <p:sp>
              <p:nvSpPr>
                <p:cNvPr id="307" name="Text Box 54">
                  <a:extLst>
                    <a:ext uri="{FF2B5EF4-FFF2-40B4-BE49-F238E27FC236}">
                      <a16:creationId xmlns:a16="http://schemas.microsoft.com/office/drawing/2014/main" id="{D1F4434E-76BE-4DF1-A494-B4E9753428A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/>
                  <a:r>
                    <a:rPr lang="en-US" altLang="zh-TW" sz="14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5</a:t>
                  </a:r>
                </a:p>
              </p:txBody>
            </p:sp>
          </p:grpSp>
          <p:grpSp>
            <p:nvGrpSpPr>
              <p:cNvPr id="303" name="Group 55">
                <a:extLst>
                  <a:ext uri="{FF2B5EF4-FFF2-40B4-BE49-F238E27FC236}">
                    <a16:creationId xmlns:a16="http://schemas.microsoft.com/office/drawing/2014/main" id="{84467418-1EA3-494A-B1A6-6F2E37EA9F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53" y="2441"/>
                <a:ext cx="835" cy="173"/>
                <a:chOff x="2257" y="1809"/>
                <a:chExt cx="835" cy="173"/>
              </a:xfrm>
            </p:grpSpPr>
            <p:sp>
              <p:nvSpPr>
                <p:cNvPr id="304" name="Text Box 56">
                  <a:extLst>
                    <a:ext uri="{FF2B5EF4-FFF2-40B4-BE49-F238E27FC236}">
                      <a16:creationId xmlns:a16="http://schemas.microsoft.com/office/drawing/2014/main" id="{BDB0E3C3-2B0A-459F-A0A2-86DFB65B5B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57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/>
                  <a:r>
                    <a:rPr lang="en-US" altLang="zh-TW" sz="14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6</a:t>
                  </a:r>
                </a:p>
              </p:txBody>
            </p:sp>
            <p:sp>
              <p:nvSpPr>
                <p:cNvPr id="305" name="Text Box 57">
                  <a:extLst>
                    <a:ext uri="{FF2B5EF4-FFF2-40B4-BE49-F238E27FC236}">
                      <a16:creationId xmlns:a16="http://schemas.microsoft.com/office/drawing/2014/main" id="{010D3A7B-4387-4FED-AC70-8B94EF2E05B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89" y="1809"/>
                  <a:ext cx="403" cy="17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/>
                  <a:r>
                    <a:rPr lang="en-US" altLang="zh-TW" sz="1400" b="1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rPr>
                    <a:t>Block 7</a:t>
                  </a:r>
                </a:p>
              </p:txBody>
            </p:sp>
          </p:grpSp>
        </p:grpSp>
      </p:grpSp>
      <p:grpSp>
        <p:nvGrpSpPr>
          <p:cNvPr id="312" name="Gruppo 100">
            <a:extLst>
              <a:ext uri="{FF2B5EF4-FFF2-40B4-BE49-F238E27FC236}">
                <a16:creationId xmlns:a16="http://schemas.microsoft.com/office/drawing/2014/main" id="{6D9F3834-D8FB-49AC-BD79-EB2F4278DAD7}"/>
              </a:ext>
            </a:extLst>
          </p:cNvPr>
          <p:cNvGrpSpPr/>
          <p:nvPr/>
        </p:nvGrpSpPr>
        <p:grpSpPr>
          <a:xfrm>
            <a:off x="8143170" y="4382157"/>
            <a:ext cx="3606043" cy="2126457"/>
            <a:chOff x="5634038" y="3259138"/>
            <a:chExt cx="3144837" cy="1922462"/>
          </a:xfrm>
        </p:grpSpPr>
        <p:grpSp>
          <p:nvGrpSpPr>
            <p:cNvPr id="313" name="Group 59">
              <a:extLst>
                <a:ext uri="{FF2B5EF4-FFF2-40B4-BE49-F238E27FC236}">
                  <a16:creationId xmlns:a16="http://schemas.microsoft.com/office/drawing/2014/main" id="{7C81C5E5-AD56-4941-B81A-FE82775A88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34038" y="3259138"/>
              <a:ext cx="3144837" cy="665162"/>
              <a:chOff x="3643" y="1817"/>
              <a:chExt cx="1981" cy="419"/>
            </a:xfrm>
          </p:grpSpPr>
          <p:sp>
            <p:nvSpPr>
              <p:cNvPr id="343" name="Text Box 60">
                <a:extLst>
                  <a:ext uri="{FF2B5EF4-FFF2-40B4-BE49-F238E27FC236}">
                    <a16:creationId xmlns:a16="http://schemas.microsoft.com/office/drawing/2014/main" id="{31D4A31C-1B56-47DA-8AC3-E452952D94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3" y="1817"/>
                <a:ext cx="1981" cy="419"/>
              </a:xfrm>
              <a:prstGeom prst="rect">
                <a:avLst/>
              </a:prstGeom>
              <a:solidFill>
                <a:srgbClr val="4472C4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altLang="zh-TW" sz="1400" b="1" dirty="0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rPr>
                  <a:t>Device</a:t>
                </a:r>
              </a:p>
            </p:txBody>
          </p:sp>
          <p:sp>
            <p:nvSpPr>
              <p:cNvPr id="344" name="Text Box 61">
                <a:extLst>
                  <a:ext uri="{FF2B5EF4-FFF2-40B4-BE49-F238E27FC236}">
                    <a16:creationId xmlns:a16="http://schemas.microsoft.com/office/drawing/2014/main" id="{820A6BCF-B5B6-4B35-B3FB-9FD7DD4B4D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79" y="1981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 anchor="ctr" anchorCtr="0"/>
              <a:lstStyle/>
              <a:p>
                <a:pPr algn="ctr"/>
                <a:r>
                  <a:rPr lang="it-IT" altLang="zh-TW" sz="1600">
                    <a:solidFill>
                      <a:srgbClr val="003300"/>
                    </a:solidFill>
                    <a:latin typeface="+mn-lt"/>
                    <a:ea typeface="PMingLiU" pitchFamily="18" charset="-120"/>
                  </a:rPr>
                  <a:t>SM1</a:t>
                </a:r>
                <a:endParaRPr lang="zh-TW" altLang="en-US" sz="2000">
                  <a:solidFill>
                    <a:srgbClr val="003300"/>
                  </a:solidFill>
                  <a:latin typeface="+mn-lt"/>
                  <a:ea typeface="PMingLiU" pitchFamily="18" charset="-120"/>
                </a:endParaRPr>
              </a:p>
            </p:txBody>
          </p:sp>
          <p:sp>
            <p:nvSpPr>
              <p:cNvPr id="345" name="Text Box 62">
                <a:extLst>
                  <a:ext uri="{FF2B5EF4-FFF2-40B4-BE49-F238E27FC236}">
                    <a16:creationId xmlns:a16="http://schemas.microsoft.com/office/drawing/2014/main" id="{A75D39D6-2824-49C8-889E-8B5F9D037B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64" y="1981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 anchor="ctr" anchorCtr="0"/>
              <a:lstStyle/>
              <a:p>
                <a:pPr algn="ctr"/>
                <a:r>
                  <a:rPr lang="it-IT" altLang="zh-TW" sz="1600" dirty="0">
                    <a:solidFill>
                      <a:srgbClr val="003300"/>
                    </a:solidFill>
                    <a:latin typeface="+mn-lt"/>
                    <a:ea typeface="PMingLiU" pitchFamily="18" charset="-120"/>
                  </a:rPr>
                  <a:t>SM2</a:t>
                </a:r>
                <a:endParaRPr lang="zh-TW" altLang="en-US" sz="2000" dirty="0">
                  <a:solidFill>
                    <a:srgbClr val="003300"/>
                  </a:solidFill>
                  <a:latin typeface="+mn-lt"/>
                  <a:ea typeface="PMingLiU" pitchFamily="18" charset="-120"/>
                </a:endParaRPr>
              </a:p>
            </p:txBody>
          </p:sp>
          <p:sp>
            <p:nvSpPr>
              <p:cNvPr id="346" name="Text Box 63">
                <a:extLst>
                  <a:ext uri="{FF2B5EF4-FFF2-40B4-BE49-F238E27FC236}">
                    <a16:creationId xmlns:a16="http://schemas.microsoft.com/office/drawing/2014/main" id="{E3A50B38-7E56-43C9-A0BE-2F97BF1CDC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49" y="1981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 anchor="ctr" anchorCtr="0"/>
              <a:lstStyle/>
              <a:p>
                <a:pPr algn="ctr"/>
                <a:r>
                  <a:rPr lang="it-IT" altLang="zh-TW" sz="1600">
                    <a:solidFill>
                      <a:srgbClr val="003300"/>
                    </a:solidFill>
                    <a:latin typeface="+mn-lt"/>
                    <a:ea typeface="PMingLiU" pitchFamily="18" charset="-120"/>
                  </a:rPr>
                  <a:t>SM3</a:t>
                </a:r>
                <a:endParaRPr lang="zh-TW" altLang="en-US" sz="2000">
                  <a:solidFill>
                    <a:srgbClr val="003300"/>
                  </a:solidFill>
                  <a:latin typeface="+mn-lt"/>
                  <a:ea typeface="PMingLiU" pitchFamily="18" charset="-120"/>
                </a:endParaRPr>
              </a:p>
            </p:txBody>
          </p:sp>
          <p:sp>
            <p:nvSpPr>
              <p:cNvPr id="347" name="Text Box 64">
                <a:extLst>
                  <a:ext uri="{FF2B5EF4-FFF2-40B4-BE49-F238E27FC236}">
                    <a16:creationId xmlns:a16="http://schemas.microsoft.com/office/drawing/2014/main" id="{F1B20C84-979F-49DA-BE1A-BB7B523D11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35" y="1981"/>
                <a:ext cx="461" cy="2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 anchor="ctr" anchorCtr="0"/>
              <a:lstStyle/>
              <a:p>
                <a:pPr algn="ctr"/>
                <a:r>
                  <a:rPr lang="it-IT" altLang="zh-TW" sz="1600">
                    <a:solidFill>
                      <a:srgbClr val="003300"/>
                    </a:solidFill>
                    <a:latin typeface="+mn-lt"/>
                    <a:ea typeface="PMingLiU" pitchFamily="18" charset="-120"/>
                  </a:rPr>
                  <a:t>SM4</a:t>
                </a:r>
                <a:endParaRPr lang="zh-TW" altLang="en-US" sz="2000">
                  <a:solidFill>
                    <a:srgbClr val="003300"/>
                  </a:solidFill>
                  <a:latin typeface="+mn-lt"/>
                  <a:ea typeface="PMingLiU" pitchFamily="18" charset="-120"/>
                </a:endParaRPr>
              </a:p>
            </p:txBody>
          </p:sp>
        </p:grpSp>
        <p:grpSp>
          <p:nvGrpSpPr>
            <p:cNvPr id="314" name="Gruppo 99">
              <a:extLst>
                <a:ext uri="{FF2B5EF4-FFF2-40B4-BE49-F238E27FC236}">
                  <a16:creationId xmlns:a16="http://schemas.microsoft.com/office/drawing/2014/main" id="{C5F8FB16-7F6F-46D1-9062-E7A52AD086D7}"/>
                </a:ext>
              </a:extLst>
            </p:cNvPr>
            <p:cNvGrpSpPr/>
            <p:nvPr/>
          </p:nvGrpSpPr>
          <p:grpSpPr>
            <a:xfrm>
              <a:off x="5634038" y="4198938"/>
              <a:ext cx="3144837" cy="982662"/>
              <a:chOff x="5634038" y="4198938"/>
              <a:chExt cx="3144837" cy="982662"/>
            </a:xfrm>
          </p:grpSpPr>
          <p:grpSp>
            <p:nvGrpSpPr>
              <p:cNvPr id="315" name="Group 65">
                <a:extLst>
                  <a:ext uri="{FF2B5EF4-FFF2-40B4-BE49-F238E27FC236}">
                    <a16:creationId xmlns:a16="http://schemas.microsoft.com/office/drawing/2014/main" id="{848C10B1-F0B8-401A-8BF5-1D19819D5A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34038" y="4198938"/>
                <a:ext cx="3144837" cy="461962"/>
                <a:chOff x="3659" y="2649"/>
                <a:chExt cx="1981" cy="291"/>
              </a:xfrm>
            </p:grpSpPr>
            <p:sp>
              <p:nvSpPr>
                <p:cNvPr id="330" name="Text Box 66">
                  <a:extLst>
                    <a:ext uri="{FF2B5EF4-FFF2-40B4-BE49-F238E27FC236}">
                      <a16:creationId xmlns:a16="http://schemas.microsoft.com/office/drawing/2014/main" id="{6AB362B4-8383-4141-A397-58DB822254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59" y="2649"/>
                  <a:ext cx="198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 sz="14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31" name="Group 67">
                  <a:extLst>
                    <a:ext uri="{FF2B5EF4-FFF2-40B4-BE49-F238E27FC236}">
                      <a16:creationId xmlns:a16="http://schemas.microsoft.com/office/drawing/2014/main" id="{AF35FD1E-D7C5-41F7-9C51-048CB3C8336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95" y="2685"/>
                  <a:ext cx="461" cy="230"/>
                  <a:chOff x="3775" y="2037"/>
                  <a:chExt cx="461" cy="230"/>
                </a:xfrm>
              </p:grpSpPr>
              <p:sp>
                <p:nvSpPr>
                  <p:cNvPr id="341" name="Text Box 68">
                    <a:extLst>
                      <a:ext uri="{FF2B5EF4-FFF2-40B4-BE49-F238E27FC236}">
                        <a16:creationId xmlns:a16="http://schemas.microsoft.com/office/drawing/2014/main" id="{73B55788-9866-446D-89B0-1EB36990EEB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pPr algn="ctr"/>
                    <a:endParaRPr lang="zh-TW" altLang="en-US" sz="20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42" name="Text Box 69">
                    <a:extLst>
                      <a:ext uri="{FF2B5EF4-FFF2-40B4-BE49-F238E27FC236}">
                        <a16:creationId xmlns:a16="http://schemas.microsoft.com/office/drawing/2014/main" id="{C28F1E1C-A833-4C3D-B997-370B86EECFC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pPr algn="ctr"/>
                    <a:r>
                      <a:rPr lang="en-US" altLang="zh-TW" sz="14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0</a:t>
                    </a:r>
                  </a:p>
                </p:txBody>
              </p:sp>
            </p:grpSp>
            <p:grpSp>
              <p:nvGrpSpPr>
                <p:cNvPr id="332" name="Group 70">
                  <a:extLst>
                    <a:ext uri="{FF2B5EF4-FFF2-40B4-BE49-F238E27FC236}">
                      <a16:creationId xmlns:a16="http://schemas.microsoft.com/office/drawing/2014/main" id="{087BA612-E081-4E80-B2C4-80B86D7235A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80" y="2685"/>
                  <a:ext cx="461" cy="230"/>
                  <a:chOff x="3775" y="2037"/>
                  <a:chExt cx="461" cy="230"/>
                </a:xfrm>
              </p:grpSpPr>
              <p:sp>
                <p:nvSpPr>
                  <p:cNvPr id="339" name="Text Box 71">
                    <a:extLst>
                      <a:ext uri="{FF2B5EF4-FFF2-40B4-BE49-F238E27FC236}">
                        <a16:creationId xmlns:a16="http://schemas.microsoft.com/office/drawing/2014/main" id="{380660D9-D53B-49B7-AD43-B21ED22DF5D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pPr algn="ctr"/>
                    <a:endParaRPr lang="zh-TW" altLang="en-US" sz="20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40" name="Text Box 72">
                    <a:extLst>
                      <a:ext uri="{FF2B5EF4-FFF2-40B4-BE49-F238E27FC236}">
                        <a16:creationId xmlns:a16="http://schemas.microsoft.com/office/drawing/2014/main" id="{CC9FB4C0-1D72-4A99-9C31-3A31A9C0672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pPr algn="ctr"/>
                    <a:r>
                      <a:rPr lang="en-US" altLang="zh-TW" sz="14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1</a:t>
                    </a:r>
                  </a:p>
                </p:txBody>
              </p:sp>
            </p:grpSp>
            <p:grpSp>
              <p:nvGrpSpPr>
                <p:cNvPr id="333" name="Group 73">
                  <a:extLst>
                    <a:ext uri="{FF2B5EF4-FFF2-40B4-BE49-F238E27FC236}">
                      <a16:creationId xmlns:a16="http://schemas.microsoft.com/office/drawing/2014/main" id="{A0193185-1B41-4446-834C-338C2546FA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65" y="2685"/>
                  <a:ext cx="461" cy="230"/>
                  <a:chOff x="3775" y="2037"/>
                  <a:chExt cx="461" cy="230"/>
                </a:xfrm>
              </p:grpSpPr>
              <p:sp>
                <p:nvSpPr>
                  <p:cNvPr id="337" name="Text Box 74">
                    <a:extLst>
                      <a:ext uri="{FF2B5EF4-FFF2-40B4-BE49-F238E27FC236}">
                        <a16:creationId xmlns:a16="http://schemas.microsoft.com/office/drawing/2014/main" id="{A553339F-51E3-41C3-86DE-CC7DDC130BF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pPr algn="ctr"/>
                    <a:endParaRPr lang="zh-TW" altLang="en-US" sz="20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8" name="Text Box 75">
                    <a:extLst>
                      <a:ext uri="{FF2B5EF4-FFF2-40B4-BE49-F238E27FC236}">
                        <a16:creationId xmlns:a16="http://schemas.microsoft.com/office/drawing/2014/main" id="{4196E478-550C-4125-A34F-CA78DA2185A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pPr algn="ctr"/>
                    <a:r>
                      <a:rPr lang="en-US" altLang="zh-TW" sz="14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2</a:t>
                    </a:r>
                  </a:p>
                </p:txBody>
              </p:sp>
            </p:grpSp>
            <p:grpSp>
              <p:nvGrpSpPr>
                <p:cNvPr id="334" name="Group 76">
                  <a:extLst>
                    <a:ext uri="{FF2B5EF4-FFF2-40B4-BE49-F238E27FC236}">
                      <a16:creationId xmlns:a16="http://schemas.microsoft.com/office/drawing/2014/main" id="{E2C3D291-9A61-496B-8205-29F6E41B823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51" y="2685"/>
                  <a:ext cx="461" cy="230"/>
                  <a:chOff x="3775" y="2037"/>
                  <a:chExt cx="461" cy="230"/>
                </a:xfrm>
              </p:grpSpPr>
              <p:sp>
                <p:nvSpPr>
                  <p:cNvPr id="335" name="Text Box 77">
                    <a:extLst>
                      <a:ext uri="{FF2B5EF4-FFF2-40B4-BE49-F238E27FC236}">
                        <a16:creationId xmlns:a16="http://schemas.microsoft.com/office/drawing/2014/main" id="{5DCE680A-2209-4FA5-B380-D42CA39F2D9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pPr algn="ctr"/>
                    <a:endParaRPr lang="zh-TW" altLang="en-US" sz="20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36" name="Text Box 78">
                    <a:extLst>
                      <a:ext uri="{FF2B5EF4-FFF2-40B4-BE49-F238E27FC236}">
                        <a16:creationId xmlns:a16="http://schemas.microsoft.com/office/drawing/2014/main" id="{E7E85A07-27B8-4DCA-943C-648473942E2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pPr algn="ctr"/>
                    <a:r>
                      <a:rPr lang="en-US" altLang="zh-TW" sz="14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3</a:t>
                    </a:r>
                  </a:p>
                </p:txBody>
              </p:sp>
            </p:grpSp>
          </p:grpSp>
          <p:grpSp>
            <p:nvGrpSpPr>
              <p:cNvPr id="316" name="Group 79">
                <a:extLst>
                  <a:ext uri="{FF2B5EF4-FFF2-40B4-BE49-F238E27FC236}">
                    <a16:creationId xmlns:a16="http://schemas.microsoft.com/office/drawing/2014/main" id="{52518D82-99FE-49D0-B767-062DE504AA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34038" y="4719638"/>
                <a:ext cx="3144837" cy="461962"/>
                <a:chOff x="3603" y="3225"/>
                <a:chExt cx="1981" cy="291"/>
              </a:xfrm>
            </p:grpSpPr>
            <p:sp>
              <p:nvSpPr>
                <p:cNvPr id="317" name="Text Box 80">
                  <a:extLst>
                    <a:ext uri="{FF2B5EF4-FFF2-40B4-BE49-F238E27FC236}">
                      <a16:creationId xmlns:a16="http://schemas.microsoft.com/office/drawing/2014/main" id="{B6A34A09-CA03-4141-B46F-E2F97A58532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03" y="3225"/>
                  <a:ext cx="1981" cy="291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 sz="1400" b="1">
                    <a:solidFill>
                      <a:schemeClr val="bg1"/>
                    </a:solidFill>
                    <a:latin typeface="Arial" pitchFamily="34" charset="0"/>
                    <a:ea typeface="PMingLiU" pitchFamily="18" charset="-120"/>
                  </a:endParaRPr>
                </a:p>
              </p:txBody>
            </p:sp>
            <p:grpSp>
              <p:nvGrpSpPr>
                <p:cNvPr id="318" name="Group 81">
                  <a:extLst>
                    <a:ext uri="{FF2B5EF4-FFF2-40B4-BE49-F238E27FC236}">
                      <a16:creationId xmlns:a16="http://schemas.microsoft.com/office/drawing/2014/main" id="{9C0EA417-9B63-42C5-B26D-53E761887A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39" y="3261"/>
                  <a:ext cx="461" cy="230"/>
                  <a:chOff x="3775" y="2037"/>
                  <a:chExt cx="461" cy="230"/>
                </a:xfrm>
              </p:grpSpPr>
              <p:sp>
                <p:nvSpPr>
                  <p:cNvPr id="328" name="Text Box 82">
                    <a:extLst>
                      <a:ext uri="{FF2B5EF4-FFF2-40B4-BE49-F238E27FC236}">
                        <a16:creationId xmlns:a16="http://schemas.microsoft.com/office/drawing/2014/main" id="{686476BB-0345-47FA-AA34-1AF721EA8E2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pPr algn="ctr"/>
                    <a:endParaRPr lang="zh-TW" altLang="en-US" sz="20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29" name="Text Box 83">
                    <a:extLst>
                      <a:ext uri="{FF2B5EF4-FFF2-40B4-BE49-F238E27FC236}">
                        <a16:creationId xmlns:a16="http://schemas.microsoft.com/office/drawing/2014/main" id="{3CB07E05-1843-40D2-A8E5-2BF5836E640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pPr algn="ctr"/>
                    <a:r>
                      <a:rPr lang="en-US" altLang="zh-TW" sz="14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4</a:t>
                    </a:r>
                  </a:p>
                </p:txBody>
              </p:sp>
            </p:grpSp>
            <p:grpSp>
              <p:nvGrpSpPr>
                <p:cNvPr id="319" name="Group 84">
                  <a:extLst>
                    <a:ext uri="{FF2B5EF4-FFF2-40B4-BE49-F238E27FC236}">
                      <a16:creationId xmlns:a16="http://schemas.microsoft.com/office/drawing/2014/main" id="{3F45BB7F-DE5E-4478-8922-25F5D4B8C41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24" y="3261"/>
                  <a:ext cx="461" cy="230"/>
                  <a:chOff x="3775" y="2037"/>
                  <a:chExt cx="461" cy="230"/>
                </a:xfrm>
              </p:grpSpPr>
              <p:sp>
                <p:nvSpPr>
                  <p:cNvPr id="326" name="Text Box 85">
                    <a:extLst>
                      <a:ext uri="{FF2B5EF4-FFF2-40B4-BE49-F238E27FC236}">
                        <a16:creationId xmlns:a16="http://schemas.microsoft.com/office/drawing/2014/main" id="{5572DEC3-4A47-4F13-A6A8-1942F4CE258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pPr algn="ctr"/>
                    <a:endParaRPr lang="zh-TW" altLang="en-US" sz="20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27" name="Text Box 86">
                    <a:extLst>
                      <a:ext uri="{FF2B5EF4-FFF2-40B4-BE49-F238E27FC236}">
                        <a16:creationId xmlns:a16="http://schemas.microsoft.com/office/drawing/2014/main" id="{F9B644D7-82C1-43B0-B8AA-6F43E79A691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pPr algn="ctr"/>
                    <a:r>
                      <a:rPr lang="en-US" altLang="zh-TW" sz="14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5</a:t>
                    </a:r>
                  </a:p>
                </p:txBody>
              </p:sp>
            </p:grpSp>
            <p:grpSp>
              <p:nvGrpSpPr>
                <p:cNvPr id="320" name="Group 87">
                  <a:extLst>
                    <a:ext uri="{FF2B5EF4-FFF2-40B4-BE49-F238E27FC236}">
                      <a16:creationId xmlns:a16="http://schemas.microsoft.com/office/drawing/2014/main" id="{CB4192C1-D901-496A-9E58-DD159113D21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09" y="3261"/>
                  <a:ext cx="461" cy="230"/>
                  <a:chOff x="3775" y="2037"/>
                  <a:chExt cx="461" cy="230"/>
                </a:xfrm>
              </p:grpSpPr>
              <p:sp>
                <p:nvSpPr>
                  <p:cNvPr id="324" name="Text Box 88">
                    <a:extLst>
                      <a:ext uri="{FF2B5EF4-FFF2-40B4-BE49-F238E27FC236}">
                        <a16:creationId xmlns:a16="http://schemas.microsoft.com/office/drawing/2014/main" id="{27F09CA1-3A26-40D2-8A2F-EF7C59B1772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pPr algn="ctr"/>
                    <a:endParaRPr lang="zh-TW" altLang="en-US" sz="20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25" name="Text Box 89">
                    <a:extLst>
                      <a:ext uri="{FF2B5EF4-FFF2-40B4-BE49-F238E27FC236}">
                        <a16:creationId xmlns:a16="http://schemas.microsoft.com/office/drawing/2014/main" id="{85764AE2-30EB-4498-9563-81990B340B9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pPr algn="ctr"/>
                    <a:r>
                      <a:rPr lang="en-US" altLang="zh-TW" sz="14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6</a:t>
                    </a:r>
                  </a:p>
                </p:txBody>
              </p:sp>
            </p:grpSp>
            <p:grpSp>
              <p:nvGrpSpPr>
                <p:cNvPr id="321" name="Group 90">
                  <a:extLst>
                    <a:ext uri="{FF2B5EF4-FFF2-40B4-BE49-F238E27FC236}">
                      <a16:creationId xmlns:a16="http://schemas.microsoft.com/office/drawing/2014/main" id="{A7289158-5A78-4CDE-96DB-D9469988209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95" y="3261"/>
                  <a:ext cx="461" cy="230"/>
                  <a:chOff x="3775" y="2037"/>
                  <a:chExt cx="461" cy="230"/>
                </a:xfrm>
              </p:grpSpPr>
              <p:sp>
                <p:nvSpPr>
                  <p:cNvPr id="322" name="Text Box 91">
                    <a:extLst>
                      <a:ext uri="{FF2B5EF4-FFF2-40B4-BE49-F238E27FC236}">
                        <a16:creationId xmlns:a16="http://schemas.microsoft.com/office/drawing/2014/main" id="{F5A21D50-2F90-4B2B-B628-D14E7E2828E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75" y="2037"/>
                    <a:ext cx="461" cy="23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pPr algn="ctr"/>
                    <a:endParaRPr lang="zh-TW" altLang="en-US" sz="2000">
                      <a:solidFill>
                        <a:srgbClr val="003300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sp>
                <p:nvSpPr>
                  <p:cNvPr id="323" name="Text Box 92">
                    <a:extLst>
                      <a:ext uri="{FF2B5EF4-FFF2-40B4-BE49-F238E27FC236}">
                        <a16:creationId xmlns:a16="http://schemas.microsoft.com/office/drawing/2014/main" id="{FBD81E34-6EEE-48AB-9D69-A8AA2B0CBAC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04" y="2066"/>
                    <a:ext cx="403" cy="173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pPr algn="ctr"/>
                    <a:r>
                      <a:rPr lang="en-US" altLang="zh-TW" sz="1400" b="1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rPr>
                      <a:t>Block 7</a:t>
                    </a:r>
                  </a:p>
                </p:txBody>
              </p:sp>
            </p:grpSp>
          </p:grpSp>
        </p:grpSp>
      </p:grpSp>
      <p:sp>
        <p:nvSpPr>
          <p:cNvPr id="348" name="Line 94">
            <a:extLst>
              <a:ext uri="{FF2B5EF4-FFF2-40B4-BE49-F238E27FC236}">
                <a16:creationId xmlns:a16="http://schemas.microsoft.com/office/drawing/2014/main" id="{AE815664-B1D0-4B95-A098-CDEBC5773B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88839" y="1840362"/>
            <a:ext cx="742316" cy="355333"/>
          </a:xfrm>
          <a:prstGeom prst="line">
            <a:avLst/>
          </a:prstGeom>
          <a:noFill/>
          <a:ln w="63500">
            <a:solidFill>
              <a:schemeClr val="accent2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9" name="Line 95">
            <a:extLst>
              <a:ext uri="{FF2B5EF4-FFF2-40B4-BE49-F238E27FC236}">
                <a16:creationId xmlns:a16="http://schemas.microsoft.com/office/drawing/2014/main" id="{D07DB6A7-79A6-4A2C-BE0C-EB17F02F9B7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3355" y="3506185"/>
            <a:ext cx="671039" cy="778093"/>
          </a:xfrm>
          <a:prstGeom prst="line">
            <a:avLst/>
          </a:prstGeom>
          <a:noFill/>
          <a:ln w="63500">
            <a:solidFill>
              <a:schemeClr val="accent2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50" name="Gruppo 98">
            <a:extLst>
              <a:ext uri="{FF2B5EF4-FFF2-40B4-BE49-F238E27FC236}">
                <a16:creationId xmlns:a16="http://schemas.microsoft.com/office/drawing/2014/main" id="{4944C4D3-92EE-4FF6-81EB-8B7F8DCC060F}"/>
              </a:ext>
            </a:extLst>
          </p:cNvPr>
          <p:cNvGrpSpPr/>
          <p:nvPr/>
        </p:nvGrpSpPr>
        <p:grpSpPr>
          <a:xfrm>
            <a:off x="7013630" y="5375128"/>
            <a:ext cx="802171" cy="982663"/>
            <a:chOff x="4698523" y="4375150"/>
            <a:chExt cx="802171" cy="982663"/>
          </a:xfrm>
        </p:grpSpPr>
        <p:sp>
          <p:nvSpPr>
            <p:cNvPr id="351" name="Line 93">
              <a:extLst>
                <a:ext uri="{FF2B5EF4-FFF2-40B4-BE49-F238E27FC236}">
                  <a16:creationId xmlns:a16="http://schemas.microsoft.com/office/drawing/2014/main" id="{2108D44B-6A17-4A13-B212-7C0374DED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00694" y="4375150"/>
              <a:ext cx="0" cy="9826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2" name="Text Box 97">
              <a:extLst>
                <a:ext uri="{FF2B5EF4-FFF2-40B4-BE49-F238E27FC236}">
                  <a16:creationId xmlns:a16="http://schemas.microsoft.com/office/drawing/2014/main" id="{B687A8BE-7357-40AA-BAD9-0BB1EA57E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8523" y="4614874"/>
              <a:ext cx="72968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2000" dirty="0">
                  <a:latin typeface="Century Gothic" panose="020B0502020202020204" pitchFamily="34" charset="0"/>
                  <a:ea typeface="PMingLiU" pitchFamily="18" charset="-120"/>
                </a:rPr>
                <a:t>time</a:t>
              </a:r>
              <a:endParaRPr lang="en-US" altLang="zh-TW" dirty="0">
                <a:latin typeface="Century Gothic" panose="020B0502020202020204" pitchFamily="34" charset="0"/>
                <a:ea typeface="PMingLiU" pitchFamily="18" charset="-120"/>
              </a:endParaRP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7281FAAE-B23E-4E45-B142-560E3319FCEC}"/>
              </a:ext>
            </a:extLst>
          </p:cNvPr>
          <p:cNvGrpSpPr/>
          <p:nvPr/>
        </p:nvGrpSpPr>
        <p:grpSpPr>
          <a:xfrm>
            <a:off x="9421286" y="509286"/>
            <a:ext cx="1857375" cy="2989263"/>
            <a:chOff x="1841375" y="3576490"/>
            <a:chExt cx="1857375" cy="2989263"/>
          </a:xfrm>
        </p:grpSpPr>
        <p:grpSp>
          <p:nvGrpSpPr>
            <p:cNvPr id="257" name="Group 4">
              <a:extLst>
                <a:ext uri="{FF2B5EF4-FFF2-40B4-BE49-F238E27FC236}">
                  <a16:creationId xmlns:a16="http://schemas.microsoft.com/office/drawing/2014/main" id="{51A9DBB4-C4B8-4993-8A0F-C498F7F454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1375" y="3576490"/>
              <a:ext cx="1857375" cy="2989263"/>
              <a:chOff x="542" y="1649"/>
              <a:chExt cx="1170" cy="1883"/>
            </a:xfrm>
          </p:grpSpPr>
          <p:grpSp>
            <p:nvGrpSpPr>
              <p:cNvPr id="258" name="Group 5">
                <a:extLst>
                  <a:ext uri="{FF2B5EF4-FFF2-40B4-BE49-F238E27FC236}">
                    <a16:creationId xmlns:a16="http://schemas.microsoft.com/office/drawing/2014/main" id="{72B41E08-FF1D-40DD-A917-F8129F220D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1" y="1649"/>
                <a:ext cx="1021" cy="419"/>
                <a:chOff x="691" y="1737"/>
                <a:chExt cx="1021" cy="419"/>
              </a:xfrm>
            </p:grpSpPr>
            <p:sp>
              <p:nvSpPr>
                <p:cNvPr id="295" name="Text Box 6">
                  <a:extLst>
                    <a:ext uri="{FF2B5EF4-FFF2-40B4-BE49-F238E27FC236}">
                      <a16:creationId xmlns:a16="http://schemas.microsoft.com/office/drawing/2014/main" id="{A38C7FC0-1258-4500-AE80-CAEAFD50EB8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1" y="1737"/>
                  <a:ext cx="1021" cy="419"/>
                </a:xfrm>
                <a:prstGeom prst="rect">
                  <a:avLst/>
                </a:prstGeom>
                <a:solidFill>
                  <a:srgbClr val="4472C4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 altLang="zh-TW" sz="1400" b="1">
                      <a:solidFill>
                        <a:schemeClr val="bg1"/>
                      </a:solidFill>
                      <a:latin typeface="Arial" pitchFamily="34" charset="0"/>
                      <a:ea typeface="PMingLiU" pitchFamily="18" charset="-120"/>
                    </a:rPr>
                    <a:t>Device</a:t>
                  </a:r>
                </a:p>
              </p:txBody>
            </p:sp>
            <p:sp>
              <p:nvSpPr>
                <p:cNvPr id="296" name="Text Box 7">
                  <a:extLst>
                    <a:ext uri="{FF2B5EF4-FFF2-40B4-BE49-F238E27FC236}">
                      <a16:creationId xmlns:a16="http://schemas.microsoft.com/office/drawing/2014/main" id="{FC5F54EC-8CE7-468E-BFB9-E2B12074795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7" y="1901"/>
                  <a:ext cx="461" cy="230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anchor="ctr" anchorCtr="0"/>
                <a:lstStyle/>
                <a:p>
                  <a:pPr algn="ctr"/>
                  <a:r>
                    <a:rPr lang="it-IT" altLang="zh-TW" sz="1600">
                      <a:solidFill>
                        <a:srgbClr val="003300"/>
                      </a:solidFill>
                      <a:latin typeface="+mn-lt"/>
                      <a:ea typeface="PMingLiU" pitchFamily="18" charset="-120"/>
                    </a:rPr>
                    <a:t>SM1</a:t>
                  </a:r>
                  <a:endParaRPr lang="zh-TW" altLang="en-US" sz="2000">
                    <a:solidFill>
                      <a:srgbClr val="003300"/>
                    </a:solidFill>
                    <a:latin typeface="+mn-lt"/>
                    <a:ea typeface="PMingLiU" pitchFamily="18" charset="-120"/>
                  </a:endParaRPr>
                </a:p>
              </p:txBody>
            </p:sp>
          </p:grpSp>
          <p:grpSp>
            <p:nvGrpSpPr>
              <p:cNvPr id="259" name="Group 9">
                <a:extLst>
                  <a:ext uri="{FF2B5EF4-FFF2-40B4-BE49-F238E27FC236}">
                    <a16:creationId xmlns:a16="http://schemas.microsoft.com/office/drawing/2014/main" id="{DB2DA7C8-CAEB-4829-B519-F65CA6B7C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2" y="2241"/>
                <a:ext cx="1162" cy="1291"/>
                <a:chOff x="542" y="2321"/>
                <a:chExt cx="1162" cy="1291"/>
              </a:xfrm>
            </p:grpSpPr>
            <p:sp>
              <p:nvSpPr>
                <p:cNvPr id="260" name="Line 10">
                  <a:extLst>
                    <a:ext uri="{FF2B5EF4-FFF2-40B4-BE49-F238E27FC236}">
                      <a16:creationId xmlns:a16="http://schemas.microsoft.com/office/drawing/2014/main" id="{C81FE112-7348-4DEC-8A56-42B13FF620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" y="2321"/>
                  <a:ext cx="1" cy="1283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lg" len="lg"/>
                </a:ln>
              </p:spPr>
              <p:txBody>
                <a:bodyPr/>
                <a:lstStyle/>
                <a:p>
                  <a:endParaRPr lang="en-US" sz="2000"/>
                </a:p>
              </p:txBody>
            </p:sp>
            <p:grpSp>
              <p:nvGrpSpPr>
                <p:cNvPr id="261" name="Group 11">
                  <a:extLst>
                    <a:ext uri="{FF2B5EF4-FFF2-40B4-BE49-F238E27FC236}">
                      <a16:creationId xmlns:a16="http://schemas.microsoft.com/office/drawing/2014/main" id="{AF9A9FE1-3825-455D-A5F0-A42BFD9C81A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3" y="2321"/>
                  <a:ext cx="1021" cy="291"/>
                  <a:chOff x="1843" y="2745"/>
                  <a:chExt cx="1021" cy="291"/>
                </a:xfrm>
              </p:grpSpPr>
              <p:sp>
                <p:nvSpPr>
                  <p:cNvPr id="288" name="Text Box 12">
                    <a:extLst>
                      <a:ext uri="{FF2B5EF4-FFF2-40B4-BE49-F238E27FC236}">
                        <a16:creationId xmlns:a16="http://schemas.microsoft.com/office/drawing/2014/main" id="{CBEA899E-02DE-45BB-A30F-AED1CA7F269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843" y="2745"/>
                    <a:ext cx="1021" cy="291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 sz="1400" b="1">
                      <a:solidFill>
                        <a:schemeClr val="bg1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grpSp>
                <p:nvGrpSpPr>
                  <p:cNvPr id="289" name="Group 13">
                    <a:extLst>
                      <a:ext uri="{FF2B5EF4-FFF2-40B4-BE49-F238E27FC236}">
                        <a16:creationId xmlns:a16="http://schemas.microsoft.com/office/drawing/2014/main" id="{7D66DE59-7D57-4AEB-B21E-F6EB7B935D5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9" y="2781"/>
                    <a:ext cx="461" cy="230"/>
                    <a:chOff x="3775" y="2037"/>
                    <a:chExt cx="461" cy="230"/>
                  </a:xfrm>
                </p:grpSpPr>
                <p:sp>
                  <p:nvSpPr>
                    <p:cNvPr id="293" name="Text Box 14">
                      <a:extLst>
                        <a:ext uri="{FF2B5EF4-FFF2-40B4-BE49-F238E27FC236}">
                          <a16:creationId xmlns:a16="http://schemas.microsoft.com/office/drawing/2014/main" id="{4FD064F3-DBE5-4410-943C-F8D34B661596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775" y="2037"/>
                      <a:ext cx="461" cy="230"/>
                    </a:xfrm>
                    <a:prstGeom prst="rect">
                      <a:avLst/>
                    </a:prstGeom>
                    <a:solidFill>
                      <a:srgbClr val="FFCC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algn="ctr"/>
                      <a:endParaRPr lang="zh-TW" altLang="en-US" sz="2000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endParaRPr>
                    </a:p>
                  </p:txBody>
                </p:sp>
                <p:sp>
                  <p:nvSpPr>
                    <p:cNvPr id="294" name="Text Box 15">
                      <a:extLst>
                        <a:ext uri="{FF2B5EF4-FFF2-40B4-BE49-F238E27FC236}">
                          <a16:creationId xmlns:a16="http://schemas.microsoft.com/office/drawing/2014/main" id="{71DC958A-EC1C-4F6A-A37F-843CCCF6C08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804" y="2066"/>
                      <a:ext cx="403" cy="173"/>
                    </a:xfrm>
                    <a:prstGeom prst="rect">
                      <a:avLst/>
                    </a:prstGeom>
                    <a:solidFill>
                      <a:srgbClr val="FF99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algn="ctr"/>
                      <a:r>
                        <a:rPr lang="en-US" altLang="zh-TW" sz="1400" b="1">
                          <a:solidFill>
                            <a:srgbClr val="003300"/>
                          </a:solidFill>
                          <a:latin typeface="Arial" pitchFamily="34" charset="0"/>
                          <a:ea typeface="PMingLiU" pitchFamily="18" charset="-120"/>
                        </a:rPr>
                        <a:t>Block 0</a:t>
                      </a:r>
                    </a:p>
                  </p:txBody>
                </p:sp>
              </p:grpSp>
              <p:grpSp>
                <p:nvGrpSpPr>
                  <p:cNvPr id="290" name="Group 16">
                    <a:extLst>
                      <a:ext uri="{FF2B5EF4-FFF2-40B4-BE49-F238E27FC236}">
                        <a16:creationId xmlns:a16="http://schemas.microsoft.com/office/drawing/2014/main" id="{7F089649-5692-4213-9596-32F098363ED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364" y="2781"/>
                    <a:ext cx="461" cy="230"/>
                    <a:chOff x="3775" y="2037"/>
                    <a:chExt cx="461" cy="230"/>
                  </a:xfrm>
                </p:grpSpPr>
                <p:sp>
                  <p:nvSpPr>
                    <p:cNvPr id="291" name="Text Box 17">
                      <a:extLst>
                        <a:ext uri="{FF2B5EF4-FFF2-40B4-BE49-F238E27FC236}">
                          <a16:creationId xmlns:a16="http://schemas.microsoft.com/office/drawing/2014/main" id="{D7971481-2806-4CBE-B4B0-0CC3EFC3C29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775" y="2037"/>
                      <a:ext cx="461" cy="230"/>
                    </a:xfrm>
                    <a:prstGeom prst="rect">
                      <a:avLst/>
                    </a:prstGeom>
                    <a:solidFill>
                      <a:srgbClr val="FFCC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algn="ctr"/>
                      <a:endParaRPr lang="zh-TW" altLang="en-US" sz="2000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endParaRPr>
                    </a:p>
                  </p:txBody>
                </p:sp>
                <p:sp>
                  <p:nvSpPr>
                    <p:cNvPr id="292" name="Text Box 18">
                      <a:extLst>
                        <a:ext uri="{FF2B5EF4-FFF2-40B4-BE49-F238E27FC236}">
                          <a16:creationId xmlns:a16="http://schemas.microsoft.com/office/drawing/2014/main" id="{404971CF-99F6-423E-9BB6-8009E76D7B8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804" y="2066"/>
                      <a:ext cx="403" cy="173"/>
                    </a:xfrm>
                    <a:prstGeom prst="rect">
                      <a:avLst/>
                    </a:prstGeom>
                    <a:solidFill>
                      <a:srgbClr val="FF99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003300"/>
                          </a:solidFill>
                          <a:latin typeface="Arial" pitchFamily="34" charset="0"/>
                          <a:ea typeface="PMingLiU" pitchFamily="18" charset="-120"/>
                        </a:rPr>
                        <a:t>Block 1</a:t>
                      </a:r>
                    </a:p>
                  </p:txBody>
                </p:sp>
              </p:grpSp>
            </p:grpSp>
            <p:grpSp>
              <p:nvGrpSpPr>
                <p:cNvPr id="262" name="Group 19">
                  <a:extLst>
                    <a:ext uri="{FF2B5EF4-FFF2-40B4-BE49-F238E27FC236}">
                      <a16:creationId xmlns:a16="http://schemas.microsoft.com/office/drawing/2014/main" id="{ED2FE73D-A470-4D73-B021-23AC85ED7E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3" y="2654"/>
                  <a:ext cx="1021" cy="291"/>
                  <a:chOff x="1843" y="2745"/>
                  <a:chExt cx="1021" cy="291"/>
                </a:xfrm>
              </p:grpSpPr>
              <p:sp>
                <p:nvSpPr>
                  <p:cNvPr id="281" name="Text Box 20">
                    <a:extLst>
                      <a:ext uri="{FF2B5EF4-FFF2-40B4-BE49-F238E27FC236}">
                        <a16:creationId xmlns:a16="http://schemas.microsoft.com/office/drawing/2014/main" id="{7CB7B2E0-B5C9-4B4A-979D-3171825DC83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843" y="2745"/>
                    <a:ext cx="1021" cy="291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 sz="1400" b="1">
                      <a:solidFill>
                        <a:schemeClr val="bg1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grpSp>
                <p:nvGrpSpPr>
                  <p:cNvPr id="282" name="Group 21">
                    <a:extLst>
                      <a:ext uri="{FF2B5EF4-FFF2-40B4-BE49-F238E27FC236}">
                        <a16:creationId xmlns:a16="http://schemas.microsoft.com/office/drawing/2014/main" id="{4C70720E-0C9A-4BE9-B021-77E4EC38760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9" y="2781"/>
                    <a:ext cx="461" cy="230"/>
                    <a:chOff x="3775" y="2037"/>
                    <a:chExt cx="461" cy="230"/>
                  </a:xfrm>
                </p:grpSpPr>
                <p:sp>
                  <p:nvSpPr>
                    <p:cNvPr id="286" name="Text Box 22">
                      <a:extLst>
                        <a:ext uri="{FF2B5EF4-FFF2-40B4-BE49-F238E27FC236}">
                          <a16:creationId xmlns:a16="http://schemas.microsoft.com/office/drawing/2014/main" id="{392B6BF1-93D8-4D0A-9896-9C0FD44BB32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775" y="2037"/>
                      <a:ext cx="461" cy="230"/>
                    </a:xfrm>
                    <a:prstGeom prst="rect">
                      <a:avLst/>
                    </a:prstGeom>
                    <a:solidFill>
                      <a:srgbClr val="FFCC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algn="ctr"/>
                      <a:endParaRPr lang="zh-TW" altLang="en-US" sz="2000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endParaRPr>
                    </a:p>
                  </p:txBody>
                </p:sp>
                <p:sp>
                  <p:nvSpPr>
                    <p:cNvPr id="287" name="Text Box 23">
                      <a:extLst>
                        <a:ext uri="{FF2B5EF4-FFF2-40B4-BE49-F238E27FC236}">
                          <a16:creationId xmlns:a16="http://schemas.microsoft.com/office/drawing/2014/main" id="{3122FC02-7C16-4436-BDF6-5ED0BBB8B3A7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804" y="2066"/>
                      <a:ext cx="403" cy="173"/>
                    </a:xfrm>
                    <a:prstGeom prst="rect">
                      <a:avLst/>
                    </a:prstGeom>
                    <a:solidFill>
                      <a:srgbClr val="FF99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algn="ctr"/>
                      <a:r>
                        <a:rPr lang="en-US" altLang="zh-TW" sz="1400" b="1">
                          <a:solidFill>
                            <a:srgbClr val="003300"/>
                          </a:solidFill>
                          <a:latin typeface="Arial" pitchFamily="34" charset="0"/>
                          <a:ea typeface="PMingLiU" pitchFamily="18" charset="-120"/>
                        </a:rPr>
                        <a:t>Block 2</a:t>
                      </a:r>
                    </a:p>
                  </p:txBody>
                </p:sp>
              </p:grpSp>
              <p:grpSp>
                <p:nvGrpSpPr>
                  <p:cNvPr id="283" name="Group 24">
                    <a:extLst>
                      <a:ext uri="{FF2B5EF4-FFF2-40B4-BE49-F238E27FC236}">
                        <a16:creationId xmlns:a16="http://schemas.microsoft.com/office/drawing/2014/main" id="{BEE3F521-9242-4CB6-BE74-F1496DD062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364" y="2781"/>
                    <a:ext cx="461" cy="230"/>
                    <a:chOff x="3775" y="2037"/>
                    <a:chExt cx="461" cy="230"/>
                  </a:xfrm>
                </p:grpSpPr>
                <p:sp>
                  <p:nvSpPr>
                    <p:cNvPr id="284" name="Text Box 25">
                      <a:extLst>
                        <a:ext uri="{FF2B5EF4-FFF2-40B4-BE49-F238E27FC236}">
                          <a16:creationId xmlns:a16="http://schemas.microsoft.com/office/drawing/2014/main" id="{AA124633-4142-47A0-B5FE-01E3BF38A54D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775" y="2037"/>
                      <a:ext cx="461" cy="230"/>
                    </a:xfrm>
                    <a:prstGeom prst="rect">
                      <a:avLst/>
                    </a:prstGeom>
                    <a:solidFill>
                      <a:srgbClr val="FFCC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algn="ctr"/>
                      <a:endParaRPr lang="zh-TW" altLang="en-US" sz="2000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endParaRPr>
                    </a:p>
                  </p:txBody>
                </p:sp>
                <p:sp>
                  <p:nvSpPr>
                    <p:cNvPr id="285" name="Text Box 26">
                      <a:extLst>
                        <a:ext uri="{FF2B5EF4-FFF2-40B4-BE49-F238E27FC236}">
                          <a16:creationId xmlns:a16="http://schemas.microsoft.com/office/drawing/2014/main" id="{E8D3F55C-B72E-41DE-9DBF-9FF9AEF9026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804" y="2066"/>
                      <a:ext cx="403" cy="173"/>
                    </a:xfrm>
                    <a:prstGeom prst="rect">
                      <a:avLst/>
                    </a:prstGeom>
                    <a:solidFill>
                      <a:srgbClr val="FF99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algn="ctr"/>
                      <a:r>
                        <a:rPr lang="en-US" altLang="zh-TW" sz="1400" b="1">
                          <a:solidFill>
                            <a:srgbClr val="003300"/>
                          </a:solidFill>
                          <a:latin typeface="Arial" pitchFamily="34" charset="0"/>
                          <a:ea typeface="PMingLiU" pitchFamily="18" charset="-120"/>
                        </a:rPr>
                        <a:t>Block 3</a:t>
                      </a:r>
                    </a:p>
                  </p:txBody>
                </p:sp>
              </p:grpSp>
            </p:grpSp>
            <p:grpSp>
              <p:nvGrpSpPr>
                <p:cNvPr id="263" name="Group 27">
                  <a:extLst>
                    <a:ext uri="{FF2B5EF4-FFF2-40B4-BE49-F238E27FC236}">
                      <a16:creationId xmlns:a16="http://schemas.microsoft.com/office/drawing/2014/main" id="{8C019DCE-8B70-4DE1-964A-5B62479B02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3" y="2987"/>
                  <a:ext cx="1021" cy="291"/>
                  <a:chOff x="1843" y="2745"/>
                  <a:chExt cx="1021" cy="291"/>
                </a:xfrm>
              </p:grpSpPr>
              <p:sp>
                <p:nvSpPr>
                  <p:cNvPr id="274" name="Text Box 28">
                    <a:extLst>
                      <a:ext uri="{FF2B5EF4-FFF2-40B4-BE49-F238E27FC236}">
                        <a16:creationId xmlns:a16="http://schemas.microsoft.com/office/drawing/2014/main" id="{4C1F2495-DAF1-4D97-B53E-42EE559AD63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843" y="2745"/>
                    <a:ext cx="1021" cy="291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 sz="1400" b="1">
                      <a:solidFill>
                        <a:schemeClr val="bg1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grpSp>
                <p:nvGrpSpPr>
                  <p:cNvPr id="275" name="Group 29">
                    <a:extLst>
                      <a:ext uri="{FF2B5EF4-FFF2-40B4-BE49-F238E27FC236}">
                        <a16:creationId xmlns:a16="http://schemas.microsoft.com/office/drawing/2014/main" id="{08978B4D-802E-4700-9EE9-E4601FB5A9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9" y="2781"/>
                    <a:ext cx="461" cy="230"/>
                    <a:chOff x="3775" y="2037"/>
                    <a:chExt cx="461" cy="230"/>
                  </a:xfrm>
                </p:grpSpPr>
                <p:sp>
                  <p:nvSpPr>
                    <p:cNvPr id="279" name="Text Box 30">
                      <a:extLst>
                        <a:ext uri="{FF2B5EF4-FFF2-40B4-BE49-F238E27FC236}">
                          <a16:creationId xmlns:a16="http://schemas.microsoft.com/office/drawing/2014/main" id="{FE7417A2-F068-4766-9386-80E7BD456C60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775" y="2037"/>
                      <a:ext cx="461" cy="230"/>
                    </a:xfrm>
                    <a:prstGeom prst="rect">
                      <a:avLst/>
                    </a:prstGeom>
                    <a:solidFill>
                      <a:srgbClr val="FFCC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algn="ctr"/>
                      <a:endParaRPr lang="zh-TW" altLang="en-US" sz="2000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endParaRPr>
                    </a:p>
                  </p:txBody>
                </p:sp>
                <p:sp>
                  <p:nvSpPr>
                    <p:cNvPr id="280" name="Text Box 31">
                      <a:extLst>
                        <a:ext uri="{FF2B5EF4-FFF2-40B4-BE49-F238E27FC236}">
                          <a16:creationId xmlns:a16="http://schemas.microsoft.com/office/drawing/2014/main" id="{C1391BA1-CAE8-4245-9B40-7B541DB8D8E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804" y="2066"/>
                      <a:ext cx="403" cy="173"/>
                    </a:xfrm>
                    <a:prstGeom prst="rect">
                      <a:avLst/>
                    </a:prstGeom>
                    <a:solidFill>
                      <a:srgbClr val="FF99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algn="ctr"/>
                      <a:r>
                        <a:rPr lang="en-US" altLang="zh-TW" sz="1400" b="1">
                          <a:solidFill>
                            <a:srgbClr val="003300"/>
                          </a:solidFill>
                          <a:latin typeface="Arial" pitchFamily="34" charset="0"/>
                          <a:ea typeface="PMingLiU" pitchFamily="18" charset="-120"/>
                        </a:rPr>
                        <a:t>Block 4</a:t>
                      </a:r>
                    </a:p>
                  </p:txBody>
                </p:sp>
              </p:grpSp>
              <p:grpSp>
                <p:nvGrpSpPr>
                  <p:cNvPr id="276" name="Group 32">
                    <a:extLst>
                      <a:ext uri="{FF2B5EF4-FFF2-40B4-BE49-F238E27FC236}">
                        <a16:creationId xmlns:a16="http://schemas.microsoft.com/office/drawing/2014/main" id="{1C4A394B-6865-4148-B498-448882E7D3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364" y="2781"/>
                    <a:ext cx="461" cy="230"/>
                    <a:chOff x="3775" y="2037"/>
                    <a:chExt cx="461" cy="230"/>
                  </a:xfrm>
                </p:grpSpPr>
                <p:sp>
                  <p:nvSpPr>
                    <p:cNvPr id="277" name="Text Box 33">
                      <a:extLst>
                        <a:ext uri="{FF2B5EF4-FFF2-40B4-BE49-F238E27FC236}">
                          <a16:creationId xmlns:a16="http://schemas.microsoft.com/office/drawing/2014/main" id="{D108F65E-5F48-470A-A0CB-EF3615DC683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775" y="2037"/>
                      <a:ext cx="461" cy="230"/>
                    </a:xfrm>
                    <a:prstGeom prst="rect">
                      <a:avLst/>
                    </a:prstGeom>
                    <a:solidFill>
                      <a:srgbClr val="FFCC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algn="ctr"/>
                      <a:endParaRPr lang="zh-TW" altLang="en-US" sz="2000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endParaRPr>
                    </a:p>
                  </p:txBody>
                </p:sp>
                <p:sp>
                  <p:nvSpPr>
                    <p:cNvPr id="278" name="Text Box 34">
                      <a:extLst>
                        <a:ext uri="{FF2B5EF4-FFF2-40B4-BE49-F238E27FC236}">
                          <a16:creationId xmlns:a16="http://schemas.microsoft.com/office/drawing/2014/main" id="{FFE7A6A1-2891-454A-B619-4C5A46FBCDA2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804" y="2066"/>
                      <a:ext cx="403" cy="173"/>
                    </a:xfrm>
                    <a:prstGeom prst="rect">
                      <a:avLst/>
                    </a:prstGeom>
                    <a:solidFill>
                      <a:srgbClr val="FF99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003300"/>
                          </a:solidFill>
                          <a:latin typeface="Arial" pitchFamily="34" charset="0"/>
                          <a:ea typeface="PMingLiU" pitchFamily="18" charset="-120"/>
                        </a:rPr>
                        <a:t>Block 5</a:t>
                      </a:r>
                    </a:p>
                  </p:txBody>
                </p:sp>
              </p:grpSp>
            </p:grpSp>
            <p:grpSp>
              <p:nvGrpSpPr>
                <p:cNvPr id="266" name="Group 35">
                  <a:extLst>
                    <a:ext uri="{FF2B5EF4-FFF2-40B4-BE49-F238E27FC236}">
                      <a16:creationId xmlns:a16="http://schemas.microsoft.com/office/drawing/2014/main" id="{BB4F4A58-EA09-4A21-A3C7-A6FE9FD88B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3" y="3321"/>
                  <a:ext cx="1021" cy="291"/>
                  <a:chOff x="1843" y="2745"/>
                  <a:chExt cx="1021" cy="291"/>
                </a:xfrm>
              </p:grpSpPr>
              <p:sp>
                <p:nvSpPr>
                  <p:cNvPr id="267" name="Text Box 36">
                    <a:extLst>
                      <a:ext uri="{FF2B5EF4-FFF2-40B4-BE49-F238E27FC236}">
                        <a16:creationId xmlns:a16="http://schemas.microsoft.com/office/drawing/2014/main" id="{F7B682EF-B40A-414F-837E-75E8080C474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843" y="2745"/>
                    <a:ext cx="1021" cy="291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 sz="1400" b="1">
                      <a:solidFill>
                        <a:schemeClr val="bg1"/>
                      </a:solidFill>
                      <a:latin typeface="Arial" pitchFamily="34" charset="0"/>
                      <a:ea typeface="PMingLiU" pitchFamily="18" charset="-120"/>
                    </a:endParaRPr>
                  </a:p>
                </p:txBody>
              </p:sp>
              <p:grpSp>
                <p:nvGrpSpPr>
                  <p:cNvPr id="268" name="Group 37">
                    <a:extLst>
                      <a:ext uri="{FF2B5EF4-FFF2-40B4-BE49-F238E27FC236}">
                        <a16:creationId xmlns:a16="http://schemas.microsoft.com/office/drawing/2014/main" id="{C8271B09-7C58-4511-B8A1-252EA804CCA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79" y="2781"/>
                    <a:ext cx="461" cy="230"/>
                    <a:chOff x="3775" y="2037"/>
                    <a:chExt cx="461" cy="230"/>
                  </a:xfrm>
                </p:grpSpPr>
                <p:sp>
                  <p:nvSpPr>
                    <p:cNvPr id="272" name="Text Box 38">
                      <a:extLst>
                        <a:ext uri="{FF2B5EF4-FFF2-40B4-BE49-F238E27FC236}">
                          <a16:creationId xmlns:a16="http://schemas.microsoft.com/office/drawing/2014/main" id="{AC992F6F-099A-442C-B622-31D3EDCB3B4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775" y="2037"/>
                      <a:ext cx="461" cy="230"/>
                    </a:xfrm>
                    <a:prstGeom prst="rect">
                      <a:avLst/>
                    </a:prstGeom>
                    <a:solidFill>
                      <a:srgbClr val="FFCC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algn="ctr"/>
                      <a:endParaRPr lang="zh-TW" altLang="en-US" sz="2000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endParaRPr>
                    </a:p>
                  </p:txBody>
                </p:sp>
                <p:sp>
                  <p:nvSpPr>
                    <p:cNvPr id="273" name="Text Box 39">
                      <a:extLst>
                        <a:ext uri="{FF2B5EF4-FFF2-40B4-BE49-F238E27FC236}">
                          <a16:creationId xmlns:a16="http://schemas.microsoft.com/office/drawing/2014/main" id="{E3A98953-4AA8-43CE-A9C8-97960979B997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804" y="2066"/>
                      <a:ext cx="403" cy="173"/>
                    </a:xfrm>
                    <a:prstGeom prst="rect">
                      <a:avLst/>
                    </a:prstGeom>
                    <a:solidFill>
                      <a:srgbClr val="FF99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algn="ctr"/>
                      <a:r>
                        <a:rPr lang="en-US" altLang="zh-TW" sz="1400" b="1">
                          <a:solidFill>
                            <a:srgbClr val="003300"/>
                          </a:solidFill>
                          <a:latin typeface="Arial" pitchFamily="34" charset="0"/>
                          <a:ea typeface="PMingLiU" pitchFamily="18" charset="-120"/>
                        </a:rPr>
                        <a:t>Block 6</a:t>
                      </a:r>
                    </a:p>
                  </p:txBody>
                </p:sp>
              </p:grpSp>
              <p:grpSp>
                <p:nvGrpSpPr>
                  <p:cNvPr id="269" name="Group 40">
                    <a:extLst>
                      <a:ext uri="{FF2B5EF4-FFF2-40B4-BE49-F238E27FC236}">
                        <a16:creationId xmlns:a16="http://schemas.microsoft.com/office/drawing/2014/main" id="{F5C47309-34A0-4D21-9AF7-74631453C6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364" y="2781"/>
                    <a:ext cx="461" cy="230"/>
                    <a:chOff x="3775" y="2037"/>
                    <a:chExt cx="461" cy="230"/>
                  </a:xfrm>
                </p:grpSpPr>
                <p:sp>
                  <p:nvSpPr>
                    <p:cNvPr id="270" name="Text Box 41">
                      <a:extLst>
                        <a:ext uri="{FF2B5EF4-FFF2-40B4-BE49-F238E27FC236}">
                          <a16:creationId xmlns:a16="http://schemas.microsoft.com/office/drawing/2014/main" id="{6F6B54EF-7A78-4F28-A3AD-3945F209280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775" y="2037"/>
                      <a:ext cx="461" cy="230"/>
                    </a:xfrm>
                    <a:prstGeom prst="rect">
                      <a:avLst/>
                    </a:prstGeom>
                    <a:solidFill>
                      <a:srgbClr val="FFCC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algn="ctr"/>
                      <a:endParaRPr lang="zh-TW" altLang="en-US" sz="2000">
                        <a:solidFill>
                          <a:srgbClr val="003300"/>
                        </a:solidFill>
                        <a:latin typeface="Arial" pitchFamily="34" charset="0"/>
                        <a:ea typeface="PMingLiU" pitchFamily="18" charset="-120"/>
                      </a:endParaRPr>
                    </a:p>
                  </p:txBody>
                </p:sp>
                <p:sp>
                  <p:nvSpPr>
                    <p:cNvPr id="271" name="Text Box 42">
                      <a:extLst>
                        <a:ext uri="{FF2B5EF4-FFF2-40B4-BE49-F238E27FC236}">
                          <a16:creationId xmlns:a16="http://schemas.microsoft.com/office/drawing/2014/main" id="{20E9372C-5230-4385-80B4-E9D52093EFA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804" y="2066"/>
                      <a:ext cx="403" cy="173"/>
                    </a:xfrm>
                    <a:prstGeom prst="rect">
                      <a:avLst/>
                    </a:prstGeom>
                    <a:solidFill>
                      <a:srgbClr val="FF9900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algn="ctr"/>
                      <a:r>
                        <a:rPr lang="en-US" altLang="zh-TW" sz="1400" b="1">
                          <a:solidFill>
                            <a:srgbClr val="003300"/>
                          </a:solidFill>
                          <a:latin typeface="Arial" pitchFamily="34" charset="0"/>
                          <a:ea typeface="PMingLiU" pitchFamily="18" charset="-120"/>
                        </a:rPr>
                        <a:t>Block 7</a:t>
                      </a:r>
                    </a:p>
                  </p:txBody>
                </p:sp>
              </p:grpSp>
            </p:grpSp>
          </p:grpSp>
        </p:grpSp>
        <p:sp>
          <p:nvSpPr>
            <p:cNvPr id="353" name="Text Box 7">
              <a:extLst>
                <a:ext uri="{FF2B5EF4-FFF2-40B4-BE49-F238E27FC236}">
                  <a16:creationId xmlns:a16="http://schemas.microsoft.com/office/drawing/2014/main" id="{A636FBC8-A4A5-43CF-895A-90D21D96EB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2939" y="3839871"/>
              <a:ext cx="731838" cy="365125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anchor="ctr" anchorCtr="0"/>
            <a:lstStyle/>
            <a:p>
              <a:pPr algn="ctr"/>
              <a:r>
                <a:rPr lang="it-IT" altLang="zh-TW" sz="1600" dirty="0">
                  <a:solidFill>
                    <a:srgbClr val="003300"/>
                  </a:solidFill>
                  <a:latin typeface="+mn-lt"/>
                  <a:ea typeface="PMingLiU" pitchFamily="18" charset="-120"/>
                </a:rPr>
                <a:t>SM2</a:t>
              </a:r>
              <a:endParaRPr lang="zh-TW" altLang="en-US" sz="2000" dirty="0">
                <a:solidFill>
                  <a:srgbClr val="003300"/>
                </a:solidFill>
                <a:latin typeface="+mn-lt"/>
                <a:ea typeface="PMingLiU" pitchFamily="18" charset="-120"/>
              </a:endParaRPr>
            </a:p>
          </p:txBody>
        </p:sp>
      </p:grpSp>
      <p:sp>
        <p:nvSpPr>
          <p:cNvPr id="354" name="CasellaDiTesto 353">
            <a:extLst>
              <a:ext uri="{FF2B5EF4-FFF2-40B4-BE49-F238E27FC236}">
                <a16:creationId xmlns:a16="http://schemas.microsoft.com/office/drawing/2014/main" id="{24B95BA0-733F-40CD-BA3C-C1D3CD8E2778}"/>
              </a:ext>
            </a:extLst>
          </p:cNvPr>
          <p:cNvSpPr txBox="1"/>
          <p:nvPr/>
        </p:nvSpPr>
        <p:spPr>
          <a:xfrm>
            <a:off x="643953" y="1693224"/>
            <a:ext cx="453283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600" noProof="1">
                <a:latin typeface="Century Gothic" panose="020B0502020202020204" pitchFamily="34" charset="0"/>
              </a:rPr>
              <a:t>The GPU runtime system can </a:t>
            </a:r>
            <a:r>
              <a:rPr lang="en-US" altLang="zh-TW" sz="2600" b="1" noProof="1">
                <a:latin typeface="Century Gothic" panose="020B0502020202020204" pitchFamily="34" charset="0"/>
              </a:rPr>
              <a:t>execute blocks in any order </a:t>
            </a:r>
            <a:r>
              <a:rPr lang="en-US" altLang="zh-TW" sz="2600" noProof="1">
                <a:latin typeface="Century Gothic" panose="020B0502020202020204" pitchFamily="34" charset="0"/>
              </a:rPr>
              <a:t>relative to each other.</a:t>
            </a:r>
          </a:p>
          <a:p>
            <a:pPr marL="0" indent="0">
              <a:buNone/>
            </a:pPr>
            <a:endParaRPr lang="en-US" altLang="zh-TW" sz="2600" noProof="1"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600" noProof="1">
                <a:latin typeface="Century Gothic" panose="020B0502020202020204" pitchFamily="34" charset="0"/>
              </a:rPr>
              <a:t>This flexibility enables to execute the </a:t>
            </a:r>
            <a:r>
              <a:rPr lang="en-US" altLang="zh-TW" sz="2600" b="1" noProof="1">
                <a:latin typeface="Century Gothic" panose="020B0502020202020204" pitchFamily="34" charset="0"/>
              </a:rPr>
              <a:t>same</a:t>
            </a:r>
            <a:r>
              <a:rPr lang="en-US" altLang="zh-TW" sz="2600" noProof="1">
                <a:latin typeface="Century Gothic" panose="020B0502020202020204" pitchFamily="34" charset="0"/>
              </a:rPr>
              <a:t> </a:t>
            </a:r>
            <a:r>
              <a:rPr lang="en-US" altLang="zh-TW" sz="2600" b="1" noProof="1">
                <a:latin typeface="Century Gothic" panose="020B0502020202020204" pitchFamily="34" charset="0"/>
              </a:rPr>
              <a:t>application</a:t>
            </a:r>
            <a:r>
              <a:rPr lang="en-US" altLang="zh-TW" sz="2600" noProof="1">
                <a:latin typeface="Century Gothic" panose="020B0502020202020204" pitchFamily="34" charset="0"/>
              </a:rPr>
              <a:t> code </a:t>
            </a:r>
            <a:r>
              <a:rPr lang="en-US" altLang="zh-TW" sz="2600" b="1" noProof="1">
                <a:latin typeface="Century Gothic" panose="020B0502020202020204" pitchFamily="34" charset="0"/>
              </a:rPr>
              <a:t>on</a:t>
            </a:r>
            <a:r>
              <a:rPr lang="en-US" altLang="zh-TW" sz="2600" noProof="1">
                <a:latin typeface="Century Gothic" panose="020B0502020202020204" pitchFamily="34" charset="0"/>
              </a:rPr>
              <a:t> </a:t>
            </a:r>
            <a:r>
              <a:rPr lang="en-US" altLang="zh-TW" sz="2600" b="1" noProof="1">
                <a:latin typeface="Century Gothic" panose="020B0502020202020204" pitchFamily="34" charset="0"/>
              </a:rPr>
              <a:t>hardware</a:t>
            </a:r>
            <a:r>
              <a:rPr lang="en-US" altLang="zh-TW" sz="2600" noProof="1">
                <a:latin typeface="Century Gothic" panose="020B0502020202020204" pitchFamily="34" charset="0"/>
              </a:rPr>
              <a:t> with </a:t>
            </a:r>
            <a:r>
              <a:rPr lang="en-US" altLang="zh-TW" sz="2600" b="1" noProof="1">
                <a:latin typeface="Century Gothic" panose="020B0502020202020204" pitchFamily="34" charset="0"/>
              </a:rPr>
              <a:t>different</a:t>
            </a:r>
            <a:r>
              <a:rPr lang="en-US" altLang="zh-TW" sz="2600" noProof="1">
                <a:latin typeface="Century Gothic" panose="020B0502020202020204" pitchFamily="34" charset="0"/>
              </a:rPr>
              <a:t> numbers of SMs.</a:t>
            </a:r>
          </a:p>
        </p:txBody>
      </p:sp>
    </p:spTree>
    <p:extLst>
      <p:ext uri="{BB962C8B-B14F-4D97-AF65-F5344CB8AC3E}">
        <p14:creationId xmlns:p14="http://schemas.microsoft.com/office/powerpoint/2010/main" val="3017974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Hiding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latencies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ABF8D8F0-A7E3-4FDD-8DBE-8B60557375FE}"/>
              </a:ext>
            </a:extLst>
          </p:cNvPr>
          <p:cNvSpPr txBox="1"/>
          <p:nvPr/>
        </p:nvSpPr>
        <p:spPr>
          <a:xfrm>
            <a:off x="792029" y="1094061"/>
            <a:ext cx="108938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Century Gothic" panose="020B0502020202020204" pitchFamily="34" charset="0"/>
              </a:rPr>
              <a:t>Latency</a:t>
            </a:r>
            <a:r>
              <a:rPr lang="en-US" sz="2400" dirty="0">
                <a:latin typeface="Century Gothic" panose="020B0502020202020204" pitchFamily="34" charset="0"/>
              </a:rPr>
              <a:t> is the n</a:t>
            </a:r>
            <a:r>
              <a:rPr lang="en-US" sz="2400" i="1" dirty="0">
                <a:latin typeface="Century Gothic" panose="020B0502020202020204" pitchFamily="34" charset="0"/>
              </a:rPr>
              <a:t>umber of clock cycles needed to complete an instruction</a:t>
            </a:r>
            <a:r>
              <a:rPr lang="en-US" sz="2400" dirty="0">
                <a:latin typeface="Century Gothic" panose="020B0502020202020204" pitchFamily="34" charset="0"/>
              </a:rPr>
              <a:t>, aka the number of cycles we need to wait for before another dependent operation can start: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arithmetic latency (~ 18-24 cycles),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memory access latency (~ 400-800 cycles).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Latency can not be discarded (hardware limitation), but its effect can be controlled (</a:t>
            </a:r>
            <a:r>
              <a:rPr lang="en-US" sz="2400" b="1" dirty="0">
                <a:latin typeface="Century Gothic" panose="020B0502020202020204" pitchFamily="34" charset="0"/>
              </a:rPr>
              <a:t>hidden</a:t>
            </a:r>
            <a:r>
              <a:rPr lang="en-US" sz="2400" dirty="0">
                <a:latin typeface="Century Gothic" panose="020B0502020202020204" pitchFamily="34" charset="0"/>
              </a:rPr>
              <a:t>) by: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Century Gothic" panose="020B0502020202020204" pitchFamily="34" charset="0"/>
              </a:rPr>
              <a:t>saturating computational pipelines </a:t>
            </a:r>
            <a:r>
              <a:rPr lang="en-US" sz="2400" dirty="0">
                <a:latin typeface="Century Gothic" panose="020B0502020202020204" pitchFamily="34" charset="0"/>
              </a:rPr>
              <a:t>in computational bound problems,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Century Gothic" panose="020B0502020202020204" pitchFamily="34" charset="0"/>
              </a:rPr>
              <a:t>saturating bandwidth </a:t>
            </a:r>
            <a:r>
              <a:rPr lang="en-US" sz="2400" dirty="0">
                <a:latin typeface="Century Gothic" panose="020B0502020202020204" pitchFamily="34" charset="0"/>
              </a:rPr>
              <a:t>in memory bound problems.</a:t>
            </a:r>
            <a:endParaRPr lang="en-GB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83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Hiding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latencies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ABF8D8F0-A7E3-4FDD-8DBE-8B60557375FE}"/>
              </a:ext>
            </a:extLst>
          </p:cNvPr>
          <p:cNvSpPr txBox="1"/>
          <p:nvPr/>
        </p:nvSpPr>
        <p:spPr>
          <a:xfrm>
            <a:off x="792029" y="1094061"/>
            <a:ext cx="1089381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The code need to be organized to </a:t>
            </a:r>
            <a:r>
              <a:rPr lang="en-US" sz="2400" b="1" dirty="0">
                <a:latin typeface="Century Gothic" panose="020B0502020202020204" pitchFamily="34" charset="0"/>
              </a:rPr>
              <a:t>provide the scheduler a sufficient number of independent operations.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There are </a:t>
            </a:r>
            <a:r>
              <a:rPr lang="en-US" sz="2400" b="1" dirty="0">
                <a:latin typeface="Century Gothic" panose="020B0502020202020204" pitchFamily="34" charset="0"/>
              </a:rPr>
              <a:t>two possible ways </a:t>
            </a:r>
            <a:r>
              <a:rPr lang="en-US" sz="2400" dirty="0">
                <a:latin typeface="Century Gothic" panose="020B0502020202020204" pitchFamily="34" charset="0"/>
              </a:rPr>
              <a:t>and paradigms to use, that can be combined:</a:t>
            </a:r>
            <a:endParaRPr lang="en-US" sz="2400" i="1" dirty="0">
              <a:latin typeface="Century Gothic" panose="020B0502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ED7D31"/>
                </a:solidFill>
                <a:latin typeface="Century Gothic" panose="020B0502020202020204" pitchFamily="34" charset="0"/>
              </a:rPr>
              <a:t>Thread-Level Parallelism (TLP)</a:t>
            </a:r>
            <a:r>
              <a:rPr lang="en-US" sz="2400" dirty="0">
                <a:solidFill>
                  <a:srgbClr val="ED7D31"/>
                </a:solidFill>
                <a:latin typeface="Century Gothic" panose="020B0502020202020204" pitchFamily="34" charset="0"/>
              </a:rPr>
              <a:t>: </a:t>
            </a:r>
            <a:endParaRPr lang="en-US" sz="2400" dirty="0">
              <a:latin typeface="Century Gothic" panose="020B0502020202020204" pitchFamily="34" charset="0"/>
            </a:endParaRPr>
          </a:p>
          <a:p>
            <a:pPr lvl="1" algn="just"/>
            <a:r>
              <a:rPr lang="en-US" sz="2400" dirty="0">
                <a:latin typeface="Century Gothic" panose="020B0502020202020204" pitchFamily="34" charset="0"/>
              </a:rPr>
              <a:t>    - </a:t>
            </a:r>
            <a:r>
              <a:rPr lang="en-US" sz="2400" b="1" dirty="0">
                <a:latin typeface="Century Gothic" panose="020B0502020202020204" pitchFamily="34" charset="0"/>
              </a:rPr>
              <a:t>high SM occupancy</a:t>
            </a:r>
            <a:r>
              <a:rPr lang="en-US" sz="2400" dirty="0">
                <a:latin typeface="Century Gothic" panose="020B0502020202020204" pitchFamily="34" charset="0"/>
              </a:rPr>
              <a:t>: provide as much threads per SM as possible </a:t>
            </a:r>
          </a:p>
          <a:p>
            <a:pPr lvl="1" algn="just"/>
            <a:r>
              <a:rPr lang="en-US" sz="2400" dirty="0">
                <a:latin typeface="Century Gothic" panose="020B0502020202020204" pitchFamily="34" charset="0"/>
              </a:rPr>
              <a:t>     (when a scheduler is free it will find easily a warp to execute)</a:t>
            </a:r>
          </a:p>
          <a:p>
            <a:pPr lvl="1" algn="just"/>
            <a:r>
              <a:rPr lang="en-US" sz="2400" dirty="0">
                <a:latin typeface="Century Gothic" panose="020B0502020202020204" pitchFamily="34" charset="0"/>
              </a:rPr>
              <a:t>    - best approach for low</a:t>
            </a:r>
          </a:p>
          <a:p>
            <a:pPr lvl="1" algn="just"/>
            <a:r>
              <a:rPr lang="en-US" sz="2400" dirty="0">
                <a:latin typeface="Century Gothic" panose="020B0502020202020204" pitchFamily="34" charset="0"/>
              </a:rPr>
              <a:t>      number of independent</a:t>
            </a:r>
          </a:p>
          <a:p>
            <a:pPr lvl="1" algn="just"/>
            <a:r>
              <a:rPr lang="en-US" sz="2400" dirty="0">
                <a:latin typeface="Century Gothic" panose="020B0502020202020204" pitchFamily="34" charset="0"/>
              </a:rPr>
              <a:t>      operations per CUDA</a:t>
            </a:r>
          </a:p>
          <a:p>
            <a:pPr lvl="1" algn="just"/>
            <a:r>
              <a:rPr lang="en-US" sz="2400" dirty="0">
                <a:latin typeface="Century Gothic" panose="020B0502020202020204" pitchFamily="34" charset="0"/>
              </a:rPr>
              <a:t>      kernel</a:t>
            </a:r>
            <a:endParaRPr lang="en-US" sz="2400" i="1" dirty="0">
              <a:latin typeface="Century Gothic" panose="020B0502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400" i="1" dirty="0">
              <a:latin typeface="Century Gothic" panose="020B0502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GB" sz="2400" i="1" dirty="0">
              <a:latin typeface="Century Gothic" panose="020B0502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30AB780-32F7-4C10-89B3-9346A0B6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427" y="4274501"/>
            <a:ext cx="5840420" cy="21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03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Hiding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latencies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ABF8D8F0-A7E3-4FDD-8DBE-8B60557375FE}"/>
              </a:ext>
            </a:extLst>
          </p:cNvPr>
          <p:cNvSpPr txBox="1"/>
          <p:nvPr/>
        </p:nvSpPr>
        <p:spPr>
          <a:xfrm>
            <a:off x="792029" y="1094061"/>
            <a:ext cx="1089381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The code need to be organized to </a:t>
            </a:r>
            <a:r>
              <a:rPr lang="en-US" sz="2400" b="1" dirty="0">
                <a:latin typeface="Century Gothic" panose="020B0502020202020204" pitchFamily="34" charset="0"/>
              </a:rPr>
              <a:t>provide the scheduler a sufficient number of independent operations.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There are </a:t>
            </a:r>
            <a:r>
              <a:rPr lang="en-US" sz="2400" b="1" dirty="0">
                <a:latin typeface="Century Gothic" panose="020B0502020202020204" pitchFamily="34" charset="0"/>
              </a:rPr>
              <a:t>two possible ways </a:t>
            </a:r>
            <a:r>
              <a:rPr lang="en-US" sz="2400" dirty="0">
                <a:latin typeface="Century Gothic" panose="020B0502020202020204" pitchFamily="34" charset="0"/>
              </a:rPr>
              <a:t>and paradigms to use, that can be combined:</a:t>
            </a:r>
            <a:endParaRPr lang="en-US" sz="2400" i="1" dirty="0">
              <a:latin typeface="Century Gothic" panose="020B0502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i="1" dirty="0">
                <a:latin typeface="Century Gothic" panose="020B0502020202020204" pitchFamily="34" charset="0"/>
              </a:rPr>
              <a:t>Thread-Level Parallelism (TLP)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ED7D31"/>
                </a:solidFill>
                <a:latin typeface="Century Gothic" panose="020B0502020202020204" pitchFamily="34" charset="0"/>
              </a:rPr>
              <a:t>Instruction-Level Parallelism (ILP)</a:t>
            </a:r>
            <a:endParaRPr lang="en-GB" sz="2400" b="1" i="1" dirty="0">
              <a:solidFill>
                <a:srgbClr val="ED7D31"/>
              </a:solidFill>
              <a:latin typeface="Century Gothic" panose="020B0502020202020204" pitchFamily="34" charset="0"/>
            </a:endParaRPr>
          </a:p>
          <a:p>
            <a:pPr lvl="1" algn="just"/>
            <a:r>
              <a:rPr lang="en-US" sz="2400" dirty="0">
                <a:latin typeface="Century Gothic" panose="020B0502020202020204" pitchFamily="34" charset="0"/>
              </a:rPr>
              <a:t>    - </a:t>
            </a:r>
            <a:r>
              <a:rPr lang="en-US" sz="2400" b="1" dirty="0">
                <a:latin typeface="Century Gothic" panose="020B0502020202020204" pitchFamily="34" charset="0"/>
              </a:rPr>
              <a:t>high number of multiple independent </a:t>
            </a:r>
          </a:p>
          <a:p>
            <a:pPr lvl="1" algn="just"/>
            <a:r>
              <a:rPr lang="en-US" sz="2400" dirty="0">
                <a:latin typeface="Century Gothic" panose="020B0502020202020204" pitchFamily="34" charset="0"/>
              </a:rPr>
              <a:t>      </a:t>
            </a:r>
            <a:r>
              <a:rPr lang="en-US" sz="2400" b="1" dirty="0">
                <a:latin typeface="Century Gothic" panose="020B0502020202020204" pitchFamily="34" charset="0"/>
              </a:rPr>
              <a:t>operations</a:t>
            </a:r>
            <a:r>
              <a:rPr lang="en-US" sz="2400" dirty="0">
                <a:latin typeface="Century Gothic" panose="020B0502020202020204" pitchFamily="34" charset="0"/>
              </a:rPr>
              <a:t> inside CUDA kernel</a:t>
            </a:r>
          </a:p>
          <a:p>
            <a:pPr lvl="1" algn="just"/>
            <a:r>
              <a:rPr lang="en-US" sz="2400" dirty="0">
                <a:latin typeface="Century Gothic" panose="020B0502020202020204" pitchFamily="34" charset="0"/>
              </a:rPr>
              <a:t>      (each kernel act on a lot of data) </a:t>
            </a:r>
          </a:p>
          <a:p>
            <a:pPr lvl="1" algn="just"/>
            <a:r>
              <a:rPr lang="en-US" sz="2400" dirty="0">
                <a:latin typeface="Century Gothic" panose="020B0502020202020204" pitchFamily="34" charset="0"/>
              </a:rPr>
              <a:t>    - this will grant the scheduler to stay </a:t>
            </a:r>
          </a:p>
          <a:p>
            <a:pPr lvl="1" algn="just"/>
            <a:r>
              <a:rPr lang="en-US" sz="2400" dirty="0">
                <a:latin typeface="Century Gothic" panose="020B0502020202020204" pitchFamily="34" charset="0"/>
              </a:rPr>
              <a:t>      on the same warp and </a:t>
            </a:r>
            <a:r>
              <a:rPr lang="en-US" sz="2400" b="1" dirty="0">
                <a:latin typeface="Century Gothic" panose="020B0502020202020204" pitchFamily="34" charset="0"/>
              </a:rPr>
              <a:t>fully load </a:t>
            </a:r>
          </a:p>
          <a:p>
            <a:pPr lvl="1" algn="just"/>
            <a:r>
              <a:rPr lang="en-US" sz="2400" dirty="0">
                <a:latin typeface="Century Gothic" panose="020B0502020202020204" pitchFamily="34" charset="0"/>
              </a:rPr>
              <a:t>      each </a:t>
            </a:r>
            <a:r>
              <a:rPr lang="en-US" sz="2400" b="1" dirty="0">
                <a:latin typeface="Century Gothic" panose="020B0502020202020204" pitchFamily="34" charset="0"/>
              </a:rPr>
              <a:t>hardware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400" b="1" dirty="0">
                <a:latin typeface="Century Gothic" panose="020B0502020202020204" pitchFamily="34" charset="0"/>
              </a:rPr>
              <a:t>pipeline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7AEDF03-A774-4FF5-A418-797EB0F5E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488" y="3093009"/>
            <a:ext cx="3803644" cy="29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85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dirty="0"/>
              <a:t>CUDA </a:t>
            </a:r>
            <a:r>
              <a:rPr lang="it-IT" sz="5400"/>
              <a:t>overview</a:t>
            </a:r>
            <a:endParaRPr lang="it-IT" sz="5400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9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dirty="0"/>
              <a:t>Kernel </a:t>
            </a:r>
            <a:r>
              <a:rPr lang="it-IT" sz="5400" dirty="0" err="1"/>
              <a:t>launch</a:t>
            </a:r>
            <a:endParaRPr lang="it-IT" sz="5400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72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Kernel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execution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ABF8D8F0-A7E3-4FDD-8DBE-8B60557375FE}"/>
              </a:ext>
            </a:extLst>
          </p:cNvPr>
          <p:cNvSpPr txBox="1"/>
          <p:nvPr/>
        </p:nvSpPr>
        <p:spPr>
          <a:xfrm>
            <a:off x="792029" y="1094061"/>
            <a:ext cx="108938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kernel&lt;&lt;&lt;</a:t>
            </a:r>
            <a:r>
              <a:rPr lang="en-US" sz="2400" dirty="0" err="1">
                <a:latin typeface="Consolas" panose="020B0609020204030204" pitchFamily="49" charset="0"/>
              </a:rPr>
              <a:t>number_of_blocks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number_of_threads_per_block</a:t>
            </a:r>
            <a:r>
              <a:rPr lang="en-US" sz="2400" dirty="0">
                <a:latin typeface="Consolas" panose="020B0609020204030204" pitchFamily="49" charset="0"/>
              </a:rPr>
              <a:t>&gt;&gt;&gt;();</a:t>
            </a:r>
            <a:endParaRPr lang="en-US" sz="2400" b="1" dirty="0">
              <a:latin typeface="Consolas" panose="020B0609020204030204" pitchFamily="49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B13F892-D0C0-4783-A6B9-18FFDC31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237" y="3231713"/>
            <a:ext cx="5717493" cy="312195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B909EE-C594-48FC-8AF9-3668E934F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179" y="4240495"/>
            <a:ext cx="981541" cy="646232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276DC96-49B6-494C-8BBF-416250E17CC9}"/>
              </a:ext>
            </a:extLst>
          </p:cNvPr>
          <p:cNvSpPr txBox="1"/>
          <p:nvPr/>
        </p:nvSpPr>
        <p:spPr>
          <a:xfrm>
            <a:off x="9615123" y="4206170"/>
            <a:ext cx="2070724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latin typeface="Century Gothic" panose="020B0502020202020204" pitchFamily="34" charset="0"/>
              </a:rPr>
              <a:t>Many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threads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run</a:t>
            </a:r>
            <a:r>
              <a:rPr lang="it-IT" sz="2000" b="1" dirty="0">
                <a:latin typeface="Century Gothic" panose="020B0502020202020204" pitchFamily="34" charset="0"/>
              </a:rPr>
              <a:t> in </a:t>
            </a:r>
            <a:r>
              <a:rPr lang="it-IT" sz="2000" b="1" dirty="0" err="1">
                <a:latin typeface="Century Gothic" panose="020B0502020202020204" pitchFamily="34" charset="0"/>
              </a:rPr>
              <a:t>parallel</a:t>
            </a:r>
            <a:r>
              <a:rPr lang="it-IT" sz="2000" b="1" dirty="0">
                <a:latin typeface="Century Gothic" panose="020B0502020202020204" pitchFamily="34" charset="0"/>
              </a:rPr>
              <a:t>!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B8F896D9-CAF5-43BF-BBC3-ECDF83D1D1C4}"/>
              </a:ext>
            </a:extLst>
          </p:cNvPr>
          <p:cNvSpPr/>
          <p:nvPr/>
        </p:nvSpPr>
        <p:spPr>
          <a:xfrm>
            <a:off x="3897630" y="3909060"/>
            <a:ext cx="514350" cy="2034540"/>
          </a:xfrm>
          <a:prstGeom prst="rect">
            <a:avLst/>
          </a:prstGeom>
          <a:solidFill>
            <a:srgbClr val="76B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978C224E-20AC-4411-8D86-47B35455C913}"/>
              </a:ext>
            </a:extLst>
          </p:cNvPr>
          <p:cNvSpPr txBox="1"/>
          <p:nvPr/>
        </p:nvSpPr>
        <p:spPr>
          <a:xfrm>
            <a:off x="1706853" y="2482611"/>
            <a:ext cx="1326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thread</a:t>
            </a:r>
            <a:endParaRPr lang="it-IT" sz="2800" b="1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A653BE72-8A27-4868-AACE-1E0DC9560D8E}"/>
              </a:ext>
            </a:extLst>
          </p:cNvPr>
          <p:cNvCxnSpPr/>
          <p:nvPr/>
        </p:nvCxnSpPr>
        <p:spPr>
          <a:xfrm>
            <a:off x="2757720" y="3120390"/>
            <a:ext cx="1397085" cy="1443221"/>
          </a:xfrm>
          <a:prstGeom prst="straightConnector1">
            <a:avLst/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554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Kernel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execution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ABF8D8F0-A7E3-4FDD-8DBE-8B60557375FE}"/>
              </a:ext>
            </a:extLst>
          </p:cNvPr>
          <p:cNvSpPr txBox="1"/>
          <p:nvPr/>
        </p:nvSpPr>
        <p:spPr>
          <a:xfrm>
            <a:off x="792029" y="1094061"/>
            <a:ext cx="108938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kernel&lt;&lt;&lt;</a:t>
            </a:r>
            <a:r>
              <a:rPr lang="en-US" sz="2400" dirty="0" err="1">
                <a:latin typeface="Consolas" panose="020B0609020204030204" pitchFamily="49" charset="0"/>
              </a:rPr>
              <a:t>number_of_blocks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number_of_threads_per_block</a:t>
            </a:r>
            <a:r>
              <a:rPr lang="en-US" sz="2400" dirty="0">
                <a:latin typeface="Consolas" panose="020B0609020204030204" pitchFamily="49" charset="0"/>
              </a:rPr>
              <a:t>&gt;&gt;&gt;();</a:t>
            </a:r>
            <a:endParaRPr lang="en-US" sz="2400" b="1" dirty="0">
              <a:latin typeface="Consolas" panose="020B0609020204030204" pitchFamily="49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B13F892-D0C0-4783-A6B9-18FFDC31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237" y="3231713"/>
            <a:ext cx="5717493" cy="312195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B909EE-C594-48FC-8AF9-3668E934F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179" y="4240495"/>
            <a:ext cx="981541" cy="646232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276DC96-49B6-494C-8BBF-416250E17CC9}"/>
              </a:ext>
            </a:extLst>
          </p:cNvPr>
          <p:cNvSpPr txBox="1"/>
          <p:nvPr/>
        </p:nvSpPr>
        <p:spPr>
          <a:xfrm>
            <a:off x="9615123" y="4042142"/>
            <a:ext cx="2070724" cy="163121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latin typeface="Century Gothic" panose="020B0502020202020204" pitchFamily="34" charset="0"/>
              </a:rPr>
              <a:t>Every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block</a:t>
            </a:r>
            <a:r>
              <a:rPr lang="it-IT" sz="2000" b="1" dirty="0">
                <a:latin typeface="Century Gothic" panose="020B0502020202020204" pitchFamily="34" charset="0"/>
              </a:rPr>
              <a:t> of the </a:t>
            </a:r>
            <a:r>
              <a:rPr lang="it-IT" sz="2000" b="1" dirty="0" err="1">
                <a:latin typeface="Century Gothic" panose="020B0502020202020204" pitchFamily="34" charset="0"/>
              </a:rPr>
              <a:t>grid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contains</a:t>
            </a:r>
            <a:r>
              <a:rPr lang="it-IT" sz="2000" b="1" dirty="0">
                <a:latin typeface="Century Gothic" panose="020B0502020202020204" pitchFamily="34" charset="0"/>
              </a:rPr>
              <a:t> the </a:t>
            </a:r>
            <a:r>
              <a:rPr lang="it-IT" sz="2000" b="1" dirty="0" err="1">
                <a:latin typeface="Century Gothic" panose="020B0502020202020204" pitchFamily="34" charset="0"/>
              </a:rPr>
              <a:t>same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number</a:t>
            </a:r>
            <a:r>
              <a:rPr lang="it-IT" sz="2000" b="1" dirty="0">
                <a:latin typeface="Century Gothic" panose="020B0502020202020204" pitchFamily="34" charset="0"/>
              </a:rPr>
              <a:t> of </a:t>
            </a:r>
            <a:r>
              <a:rPr lang="it-IT" sz="2000" b="1" dirty="0" err="1">
                <a:latin typeface="Century Gothic" panose="020B0502020202020204" pitchFamily="34" charset="0"/>
              </a:rPr>
              <a:t>threads</a:t>
            </a:r>
            <a:r>
              <a:rPr lang="it-IT" sz="2000" b="1" dirty="0">
                <a:latin typeface="Century Gothic" panose="020B0502020202020204" pitchFamily="34" charset="0"/>
              </a:rPr>
              <a:t>!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B8F896D9-CAF5-43BF-BBC3-ECDF83D1D1C4}"/>
              </a:ext>
            </a:extLst>
          </p:cNvPr>
          <p:cNvSpPr/>
          <p:nvPr/>
        </p:nvSpPr>
        <p:spPr>
          <a:xfrm>
            <a:off x="3739260" y="3771900"/>
            <a:ext cx="2524379" cy="2171700"/>
          </a:xfrm>
          <a:prstGeom prst="rect">
            <a:avLst/>
          </a:prstGeom>
          <a:noFill/>
          <a:ln w="76200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978C224E-20AC-4411-8D86-47B35455C913}"/>
              </a:ext>
            </a:extLst>
          </p:cNvPr>
          <p:cNvSpPr txBox="1"/>
          <p:nvPr/>
        </p:nvSpPr>
        <p:spPr>
          <a:xfrm>
            <a:off x="1706853" y="2482611"/>
            <a:ext cx="4937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block</a:t>
            </a:r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: </a:t>
            </a:r>
            <a:r>
              <a:rPr lang="it-IT" sz="2800" b="1" dirty="0" err="1">
                <a:latin typeface="Century Gothic" panose="020B0502020202020204" pitchFamily="34" charset="0"/>
              </a:rPr>
              <a:t>collection</a:t>
            </a:r>
            <a:r>
              <a:rPr lang="it-IT" sz="2800" b="1" dirty="0">
                <a:latin typeface="Century Gothic" panose="020B0502020202020204" pitchFamily="34" charset="0"/>
              </a:rPr>
              <a:t> of </a:t>
            </a:r>
            <a:r>
              <a:rPr lang="it-IT" sz="2800" b="1" dirty="0" err="1">
                <a:latin typeface="Century Gothic" panose="020B0502020202020204" pitchFamily="34" charset="0"/>
              </a:rPr>
              <a:t>threads</a:t>
            </a:r>
            <a:endParaRPr lang="it-IT" sz="2800" b="1" dirty="0">
              <a:latin typeface="Century Gothic" panose="020B0502020202020204" pitchFamily="34" charset="0"/>
            </a:endParaRPr>
          </a:p>
        </p:txBody>
      </p: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A653BE72-8A27-4868-AACE-1E0DC9560D8E}"/>
              </a:ext>
            </a:extLst>
          </p:cNvPr>
          <p:cNvCxnSpPr/>
          <p:nvPr/>
        </p:nvCxnSpPr>
        <p:spPr>
          <a:xfrm>
            <a:off x="2757720" y="3120390"/>
            <a:ext cx="1397085" cy="1443221"/>
          </a:xfrm>
          <a:prstGeom prst="straightConnector1">
            <a:avLst/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91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Kernel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execution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ABF8D8F0-A7E3-4FDD-8DBE-8B60557375FE}"/>
              </a:ext>
            </a:extLst>
          </p:cNvPr>
          <p:cNvSpPr txBox="1"/>
          <p:nvPr/>
        </p:nvSpPr>
        <p:spPr>
          <a:xfrm>
            <a:off x="792029" y="1094061"/>
            <a:ext cx="108938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kernel&lt;&lt;&lt;</a:t>
            </a:r>
            <a:r>
              <a:rPr lang="en-US" sz="2400" dirty="0" err="1">
                <a:latin typeface="Consolas" panose="020B0609020204030204" pitchFamily="49" charset="0"/>
              </a:rPr>
              <a:t>number_of_blocks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number_of_threads_per_block</a:t>
            </a:r>
            <a:r>
              <a:rPr lang="en-US" sz="2400" dirty="0">
                <a:latin typeface="Consolas" panose="020B0609020204030204" pitchFamily="49" charset="0"/>
              </a:rPr>
              <a:t>&gt;&gt;&gt;();</a:t>
            </a:r>
            <a:endParaRPr lang="en-US" sz="2400" b="1" dirty="0">
              <a:latin typeface="Consolas" panose="020B0609020204030204" pitchFamily="49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B13F892-D0C0-4783-A6B9-18FFDC31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237" y="3231713"/>
            <a:ext cx="5717493" cy="312195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B909EE-C594-48FC-8AF9-3668E934F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179" y="4240495"/>
            <a:ext cx="981541" cy="64623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B8F896D9-CAF5-43BF-BBC3-ECDF83D1D1C4}"/>
              </a:ext>
            </a:extLst>
          </p:cNvPr>
          <p:cNvSpPr/>
          <p:nvPr/>
        </p:nvSpPr>
        <p:spPr>
          <a:xfrm>
            <a:off x="3739260" y="3771900"/>
            <a:ext cx="2524379" cy="2171700"/>
          </a:xfrm>
          <a:prstGeom prst="rect">
            <a:avLst/>
          </a:prstGeom>
          <a:noFill/>
          <a:ln w="76200">
            <a:solidFill>
              <a:srgbClr val="76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978C224E-20AC-4411-8D86-47B35455C913}"/>
              </a:ext>
            </a:extLst>
          </p:cNvPr>
          <p:cNvSpPr txBox="1"/>
          <p:nvPr/>
        </p:nvSpPr>
        <p:spPr>
          <a:xfrm>
            <a:off x="1706853" y="2482611"/>
            <a:ext cx="4472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grid</a:t>
            </a:r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: </a:t>
            </a:r>
            <a:r>
              <a:rPr lang="it-IT" sz="2800" b="1" dirty="0" err="1">
                <a:latin typeface="Century Gothic" panose="020B0502020202020204" pitchFamily="34" charset="0"/>
              </a:rPr>
              <a:t>collection</a:t>
            </a:r>
            <a:r>
              <a:rPr lang="it-IT" sz="2800" b="1" dirty="0">
                <a:latin typeface="Century Gothic" panose="020B0502020202020204" pitchFamily="34" charset="0"/>
              </a:rPr>
              <a:t> of </a:t>
            </a:r>
            <a:r>
              <a:rPr lang="it-IT" sz="2800" b="1" dirty="0" err="1">
                <a:latin typeface="Century Gothic" panose="020B0502020202020204" pitchFamily="34" charset="0"/>
              </a:rPr>
              <a:t>blocks</a:t>
            </a:r>
            <a:endParaRPr lang="it-IT" sz="2800" b="1" dirty="0">
              <a:latin typeface="Century Gothic" panose="020B0502020202020204" pitchFamily="34" charset="0"/>
            </a:endParaRPr>
          </a:p>
        </p:txBody>
      </p: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A653BE72-8A27-4868-AACE-1E0DC9560D8E}"/>
              </a:ext>
            </a:extLst>
          </p:cNvPr>
          <p:cNvCxnSpPr/>
          <p:nvPr/>
        </p:nvCxnSpPr>
        <p:spPr>
          <a:xfrm>
            <a:off x="2757720" y="3120390"/>
            <a:ext cx="1397085" cy="1443221"/>
          </a:xfrm>
          <a:prstGeom prst="straightConnector1">
            <a:avLst/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094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Kernel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execution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ABF8D8F0-A7E3-4FDD-8DBE-8B60557375FE}"/>
              </a:ext>
            </a:extLst>
          </p:cNvPr>
          <p:cNvSpPr txBox="1"/>
          <p:nvPr/>
        </p:nvSpPr>
        <p:spPr>
          <a:xfrm>
            <a:off x="792029" y="1094061"/>
            <a:ext cx="1089381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kernel&lt;&lt;&lt;</a:t>
            </a:r>
            <a:r>
              <a:rPr lang="en-US" sz="2400" dirty="0" err="1">
                <a:latin typeface="Consolas" panose="020B0609020204030204" pitchFamily="49" charset="0"/>
              </a:rPr>
              <a:t>number_of_blocks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number_of_threads_per_block</a:t>
            </a:r>
            <a:r>
              <a:rPr lang="en-US" sz="2400" dirty="0">
                <a:latin typeface="Consolas" panose="020B0609020204030204" pitchFamily="49" charset="0"/>
              </a:rPr>
              <a:t>&gt;&gt;&gt;();</a:t>
            </a:r>
            <a:endParaRPr lang="en-US" sz="2400" b="1" dirty="0">
              <a:latin typeface="Consolas" panose="020B0609020204030204" pitchFamily="49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</a:rPr>
              <a:t>kernel&lt;&lt;&lt;1, 1&gt;&gt;&gt;() </a:t>
            </a:r>
            <a:r>
              <a:rPr lang="en-US" sz="2400" dirty="0">
                <a:latin typeface="Century Gothic" panose="020B0502020202020204" pitchFamily="34" charset="0"/>
              </a:rPr>
              <a:t>is configured to run in a single thread block which has a single thread, therefore it will run only one.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</a:rPr>
              <a:t>kernel&lt;&lt;&lt;1, 10&gt;&gt;&gt;() </a:t>
            </a:r>
            <a:r>
              <a:rPr lang="en-US" sz="2400" dirty="0">
                <a:latin typeface="Century Gothic" panose="020B0502020202020204" pitchFamily="34" charset="0"/>
              </a:rPr>
              <a:t>is configured to run in a single thread block which has 10 threads, therefore it will run 10 times.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</a:rPr>
              <a:t>kernel&lt;&lt;&lt;10, 1&gt;&gt;&gt;() </a:t>
            </a:r>
            <a:r>
              <a:rPr lang="en-US" sz="2400" dirty="0">
                <a:latin typeface="Century Gothic" panose="020B0502020202020204" pitchFamily="34" charset="0"/>
              </a:rPr>
              <a:t>is configured to run in 10 thread blocks which each have a single thread, therefore it will run 10 times.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</a:rPr>
              <a:t>kernel&lt;&lt;&lt;10, 10&gt;&gt;&gt;() </a:t>
            </a:r>
            <a:r>
              <a:rPr lang="en-US" sz="2400" dirty="0">
                <a:latin typeface="Century Gothic" panose="020B0502020202020204" pitchFamily="34" charset="0"/>
              </a:rPr>
              <a:t>is configured to run in 10 thread blocks each of which has 10 threads, therefore it will run 100 times.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91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Exercise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: 2_first_parallel.cu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ABF8D8F0-A7E3-4FDD-8DBE-8B60557375FE}"/>
              </a:ext>
            </a:extLst>
          </p:cNvPr>
          <p:cNvSpPr txBox="1"/>
          <p:nvPr/>
        </p:nvSpPr>
        <p:spPr>
          <a:xfrm>
            <a:off x="792029" y="1094061"/>
            <a:ext cx="108938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Refactor </a:t>
            </a:r>
            <a:r>
              <a:rPr lang="en-US" sz="2400" dirty="0" err="1">
                <a:latin typeface="Consolas" panose="020B0609020204030204" pitchFamily="49" charset="0"/>
              </a:rPr>
              <a:t>firstParallel</a:t>
            </a:r>
            <a:r>
              <a:rPr lang="en-US" sz="2400" dirty="0">
                <a:latin typeface="Century Gothic" panose="020B0502020202020204" pitchFamily="34" charset="0"/>
              </a:rPr>
              <a:t> function to be launched as CUDA kernel.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Rearrange the execution configuration to run the kernel in parallel on 5 threads, in a single thread block. How many times is the message printed?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Rearrange the execution configuration to run the kernel in parallel on 3 thread blocks, each containing 5 threads. How many times is the message printed?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222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sz="4000" dirty="0"/>
              <a:t>CUDA-provided thread hierarchy variables</a:t>
            </a:r>
            <a:endParaRPr lang="it-IT" sz="5400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80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Thread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hierarchy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variables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B13F892-D0C0-4783-A6B9-18FFDC31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237" y="3231713"/>
            <a:ext cx="5717493" cy="312195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B909EE-C594-48FC-8AF9-3668E934F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179" y="4240495"/>
            <a:ext cx="981541" cy="646232"/>
          </a:xfrm>
          <a:prstGeom prst="rect">
            <a:avLst/>
          </a:prstGeom>
        </p:spPr>
      </p:pic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978C224E-20AC-4411-8D86-47B35455C913}"/>
              </a:ext>
            </a:extLst>
          </p:cNvPr>
          <p:cNvSpPr txBox="1"/>
          <p:nvPr/>
        </p:nvSpPr>
        <p:spPr>
          <a:xfrm>
            <a:off x="792029" y="1213881"/>
            <a:ext cx="6904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gridDim.x</a:t>
            </a:r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: </a:t>
            </a:r>
            <a:r>
              <a:rPr lang="it-IT" sz="2800" b="1" dirty="0" err="1">
                <a:latin typeface="Century Gothic" panose="020B0502020202020204" pitchFamily="34" charset="0"/>
              </a:rPr>
              <a:t>number</a:t>
            </a:r>
            <a:r>
              <a:rPr lang="it-IT" sz="2800" b="1" dirty="0">
                <a:latin typeface="Century Gothic" panose="020B0502020202020204" pitchFamily="34" charset="0"/>
              </a:rPr>
              <a:t> of </a:t>
            </a:r>
            <a:r>
              <a:rPr lang="it-IT" sz="2800" b="1" dirty="0" err="1">
                <a:latin typeface="Century Gothic" panose="020B0502020202020204" pitchFamily="34" charset="0"/>
              </a:rPr>
              <a:t>blocks</a:t>
            </a:r>
            <a:r>
              <a:rPr lang="it-IT" sz="2800" b="1" dirty="0">
                <a:latin typeface="Century Gothic" panose="020B0502020202020204" pitchFamily="34" charset="0"/>
              </a:rPr>
              <a:t> in the </a:t>
            </a:r>
            <a:r>
              <a:rPr lang="it-IT" sz="2800" b="1" dirty="0" err="1">
                <a:latin typeface="Century Gothic" panose="020B0502020202020204" pitchFamily="34" charset="0"/>
              </a:rPr>
              <a:t>grid</a:t>
            </a:r>
            <a:endParaRPr lang="it-IT" sz="2800" b="1" dirty="0">
              <a:latin typeface="Century Gothic" panose="020B0502020202020204" pitchFamily="34" charset="0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DACAE2B6-C421-462B-A0EC-51F89D52D5DC}"/>
              </a:ext>
            </a:extLst>
          </p:cNvPr>
          <p:cNvCxnSpPr/>
          <p:nvPr/>
        </p:nvCxnSpPr>
        <p:spPr>
          <a:xfrm>
            <a:off x="3552237" y="3017520"/>
            <a:ext cx="5614623" cy="0"/>
          </a:xfrm>
          <a:prstGeom prst="line">
            <a:avLst/>
          </a:prstGeom>
          <a:ln w="57150">
            <a:solidFill>
              <a:srgbClr val="76B9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7D43EE-A419-4EBB-8533-49437A4F2610}"/>
              </a:ext>
            </a:extLst>
          </p:cNvPr>
          <p:cNvSpPr txBox="1"/>
          <p:nvPr/>
        </p:nvSpPr>
        <p:spPr>
          <a:xfrm>
            <a:off x="6410983" y="244875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261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Thread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hierarchy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variables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B13F892-D0C0-4783-A6B9-18FFDC31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237" y="3231713"/>
            <a:ext cx="5717493" cy="312195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B909EE-C594-48FC-8AF9-3668E934F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179" y="4240495"/>
            <a:ext cx="981541" cy="646232"/>
          </a:xfrm>
          <a:prstGeom prst="rect">
            <a:avLst/>
          </a:prstGeom>
        </p:spPr>
      </p:pic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978C224E-20AC-4411-8D86-47B35455C913}"/>
              </a:ext>
            </a:extLst>
          </p:cNvPr>
          <p:cNvSpPr txBox="1"/>
          <p:nvPr/>
        </p:nvSpPr>
        <p:spPr>
          <a:xfrm>
            <a:off x="792029" y="1213881"/>
            <a:ext cx="8563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blockIdx.x</a:t>
            </a:r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: </a:t>
            </a:r>
            <a:r>
              <a:rPr lang="it-IT" sz="2800" b="1" dirty="0">
                <a:latin typeface="Century Gothic" panose="020B0502020202020204" pitchFamily="34" charset="0"/>
              </a:rPr>
              <a:t>index of </a:t>
            </a:r>
            <a:r>
              <a:rPr lang="it-IT" sz="2800" b="1" dirty="0" err="1">
                <a:latin typeface="Century Gothic" panose="020B0502020202020204" pitchFamily="34" charset="0"/>
              </a:rPr>
              <a:t>current</a:t>
            </a:r>
            <a:r>
              <a:rPr lang="it-IT" sz="2800" b="1" dirty="0">
                <a:latin typeface="Century Gothic" panose="020B0502020202020204" pitchFamily="34" charset="0"/>
              </a:rPr>
              <a:t> </a:t>
            </a:r>
            <a:r>
              <a:rPr lang="it-IT" sz="2800" b="1" dirty="0" err="1">
                <a:latin typeface="Century Gothic" panose="020B0502020202020204" pitchFamily="34" charset="0"/>
              </a:rPr>
              <a:t>block</a:t>
            </a:r>
            <a:r>
              <a:rPr lang="it-IT" sz="2800" b="1" dirty="0">
                <a:latin typeface="Century Gothic" panose="020B0502020202020204" pitchFamily="34" charset="0"/>
              </a:rPr>
              <a:t> </a:t>
            </a:r>
            <a:r>
              <a:rPr lang="it-IT" sz="2800" b="1" dirty="0" err="1">
                <a:latin typeface="Century Gothic" panose="020B0502020202020204" pitchFamily="34" charset="0"/>
              </a:rPr>
              <a:t>within</a:t>
            </a:r>
            <a:r>
              <a:rPr lang="it-IT" sz="2800" b="1" dirty="0">
                <a:latin typeface="Century Gothic" panose="020B0502020202020204" pitchFamily="34" charset="0"/>
              </a:rPr>
              <a:t> the </a:t>
            </a:r>
            <a:r>
              <a:rPr lang="it-IT" sz="2800" b="1" dirty="0" err="1">
                <a:latin typeface="Century Gothic" panose="020B0502020202020204" pitchFamily="34" charset="0"/>
              </a:rPr>
              <a:t>grid</a:t>
            </a:r>
            <a:endParaRPr lang="it-IT" sz="2800" b="1" dirty="0">
              <a:latin typeface="Century Gothic" panose="020B0502020202020204" pitchFamily="34" charset="0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DACAE2B6-C421-462B-A0EC-51F89D52D5DC}"/>
              </a:ext>
            </a:extLst>
          </p:cNvPr>
          <p:cNvCxnSpPr>
            <a:cxnSpLocks/>
          </p:cNvCxnSpPr>
          <p:nvPr/>
        </p:nvCxnSpPr>
        <p:spPr>
          <a:xfrm>
            <a:off x="3603671" y="3006090"/>
            <a:ext cx="2807312" cy="0"/>
          </a:xfrm>
          <a:prstGeom prst="line">
            <a:avLst/>
          </a:prstGeom>
          <a:ln w="57150">
            <a:solidFill>
              <a:srgbClr val="76B9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7D43EE-A419-4EBB-8533-49437A4F2610}"/>
              </a:ext>
            </a:extLst>
          </p:cNvPr>
          <p:cNvSpPr txBox="1"/>
          <p:nvPr/>
        </p:nvSpPr>
        <p:spPr>
          <a:xfrm>
            <a:off x="4925083" y="2426405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03198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Thread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hierarchy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variables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B13F892-D0C0-4783-A6B9-18FFDC31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237" y="3231713"/>
            <a:ext cx="5717493" cy="312195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B909EE-C594-48FC-8AF9-3668E934F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179" y="4240495"/>
            <a:ext cx="981541" cy="646232"/>
          </a:xfrm>
          <a:prstGeom prst="rect">
            <a:avLst/>
          </a:prstGeom>
        </p:spPr>
      </p:pic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978C224E-20AC-4411-8D86-47B35455C913}"/>
              </a:ext>
            </a:extLst>
          </p:cNvPr>
          <p:cNvSpPr txBox="1"/>
          <p:nvPr/>
        </p:nvSpPr>
        <p:spPr>
          <a:xfrm>
            <a:off x="792029" y="1213881"/>
            <a:ext cx="8563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blockIdx.x</a:t>
            </a:r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: </a:t>
            </a:r>
            <a:r>
              <a:rPr lang="it-IT" sz="2800" b="1" dirty="0">
                <a:latin typeface="Century Gothic" panose="020B0502020202020204" pitchFamily="34" charset="0"/>
              </a:rPr>
              <a:t>index of </a:t>
            </a:r>
            <a:r>
              <a:rPr lang="it-IT" sz="2800" b="1" dirty="0" err="1">
                <a:latin typeface="Century Gothic" panose="020B0502020202020204" pitchFamily="34" charset="0"/>
              </a:rPr>
              <a:t>current</a:t>
            </a:r>
            <a:r>
              <a:rPr lang="it-IT" sz="2800" b="1" dirty="0">
                <a:latin typeface="Century Gothic" panose="020B0502020202020204" pitchFamily="34" charset="0"/>
              </a:rPr>
              <a:t> </a:t>
            </a:r>
            <a:r>
              <a:rPr lang="it-IT" sz="2800" b="1" dirty="0" err="1">
                <a:latin typeface="Century Gothic" panose="020B0502020202020204" pitchFamily="34" charset="0"/>
              </a:rPr>
              <a:t>block</a:t>
            </a:r>
            <a:r>
              <a:rPr lang="it-IT" sz="2800" b="1" dirty="0">
                <a:latin typeface="Century Gothic" panose="020B0502020202020204" pitchFamily="34" charset="0"/>
              </a:rPr>
              <a:t> </a:t>
            </a:r>
            <a:r>
              <a:rPr lang="it-IT" sz="2800" b="1" dirty="0" err="1">
                <a:latin typeface="Century Gothic" panose="020B0502020202020204" pitchFamily="34" charset="0"/>
              </a:rPr>
              <a:t>within</a:t>
            </a:r>
            <a:r>
              <a:rPr lang="it-IT" sz="2800" b="1" dirty="0">
                <a:latin typeface="Century Gothic" panose="020B0502020202020204" pitchFamily="34" charset="0"/>
              </a:rPr>
              <a:t> the </a:t>
            </a:r>
            <a:r>
              <a:rPr lang="it-IT" sz="2800" b="1" dirty="0" err="1">
                <a:latin typeface="Century Gothic" panose="020B0502020202020204" pitchFamily="34" charset="0"/>
              </a:rPr>
              <a:t>grid</a:t>
            </a:r>
            <a:endParaRPr lang="it-IT" sz="2800" b="1" dirty="0">
              <a:latin typeface="Century Gothic" panose="020B0502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7D43EE-A419-4EBB-8533-49437A4F2610}"/>
              </a:ext>
            </a:extLst>
          </p:cNvPr>
          <p:cNvSpPr txBox="1"/>
          <p:nvPr/>
        </p:nvSpPr>
        <p:spPr>
          <a:xfrm>
            <a:off x="7651186" y="2437130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1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4626FDE-EAD0-4DDE-9DA5-734143D7F6D8}"/>
              </a:ext>
            </a:extLst>
          </p:cNvPr>
          <p:cNvCxnSpPr>
            <a:cxnSpLocks/>
          </p:cNvCxnSpPr>
          <p:nvPr/>
        </p:nvCxnSpPr>
        <p:spPr>
          <a:xfrm>
            <a:off x="6426425" y="3006090"/>
            <a:ext cx="2807312" cy="0"/>
          </a:xfrm>
          <a:prstGeom prst="line">
            <a:avLst/>
          </a:prstGeom>
          <a:ln w="57150">
            <a:solidFill>
              <a:srgbClr val="76B9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85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B70D96-3BEB-4797-A378-49F5131287BA}"/>
              </a:ext>
            </a:extLst>
          </p:cNvPr>
          <p:cNvSpPr txBox="1"/>
          <p:nvPr/>
        </p:nvSpPr>
        <p:spPr>
          <a:xfrm>
            <a:off x="792029" y="1094061"/>
            <a:ext cx="1089381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CUDA is a </a:t>
            </a:r>
            <a:r>
              <a:rPr lang="en-US" sz="2400" b="1" dirty="0">
                <a:latin typeface="Century Gothic" panose="020B0502020202020204" pitchFamily="34" charset="0"/>
              </a:rPr>
              <a:t>general purpose parallel computing platform and programming model </a:t>
            </a:r>
            <a:r>
              <a:rPr lang="en-US" sz="2400" dirty="0">
                <a:latin typeface="Century Gothic" panose="020B0502020202020204" pitchFamily="34" charset="0"/>
              </a:rPr>
              <a:t>created by NVIDIA.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It consists of: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 a </a:t>
            </a:r>
            <a:r>
              <a:rPr lang="en-US" sz="2400" b="1" dirty="0">
                <a:latin typeface="Century Gothic" panose="020B0502020202020204" pitchFamily="34" charset="0"/>
              </a:rPr>
              <a:t>hierarchical multi-threaded programming paradigm</a:t>
            </a:r>
            <a:r>
              <a:rPr lang="en-US" sz="2400" dirty="0">
                <a:latin typeface="Century Gothic" panose="020B0502020202020204" pitchFamily="34" charset="0"/>
              </a:rPr>
              <a:t> that matches GPU hardware structure,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a set of extensions to </a:t>
            </a:r>
            <a:r>
              <a:rPr lang="en-US" sz="2400" b="1" dirty="0">
                <a:latin typeface="Century Gothic" panose="020B0502020202020204" pitchFamily="34" charset="0"/>
              </a:rPr>
              <a:t>higher level programming languages </a:t>
            </a:r>
            <a:r>
              <a:rPr lang="en-US" sz="2400" dirty="0">
                <a:latin typeface="Century Gothic" panose="020B0502020202020204" pitchFamily="34" charset="0"/>
              </a:rPr>
              <a:t>(C/C++ and Fortran) to use GPU as a coprocessor for heavy parallel task and to express thread parallelism within a familiar programming environment,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a </a:t>
            </a:r>
            <a:r>
              <a:rPr lang="en-US" sz="2400" b="1" dirty="0">
                <a:latin typeface="Century Gothic" panose="020B0502020202020204" pitchFamily="34" charset="0"/>
              </a:rPr>
              <a:t>new architecture instruction set </a:t>
            </a:r>
            <a:r>
              <a:rPr lang="en-US" sz="2400" dirty="0">
                <a:latin typeface="Century Gothic" panose="020B0502020202020204" pitchFamily="34" charset="0"/>
              </a:rPr>
              <a:t>called PTX (Parallel Thread </a:t>
            </a:r>
            <a:r>
              <a:rPr lang="en-US" sz="2400" dirty="0" err="1">
                <a:latin typeface="Century Gothic" panose="020B0502020202020204" pitchFamily="34" charset="0"/>
              </a:rPr>
              <a:t>eXecution</a:t>
            </a:r>
            <a:r>
              <a:rPr lang="en-US" sz="2400" dirty="0">
                <a:latin typeface="Century Gothic" panose="020B0502020202020204" pitchFamily="34" charset="0"/>
              </a:rPr>
              <a:t>) to match GPU typical hardware,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a </a:t>
            </a:r>
            <a:r>
              <a:rPr lang="en-US" sz="2400" b="1" dirty="0">
                <a:latin typeface="Century Gothic" panose="020B0502020202020204" pitchFamily="34" charset="0"/>
              </a:rPr>
              <a:t>developer toolkit to compile</a:t>
            </a:r>
            <a:r>
              <a:rPr lang="en-US" sz="2400" dirty="0">
                <a:latin typeface="Century Gothic" panose="020B0502020202020204" pitchFamily="34" charset="0"/>
              </a:rPr>
              <a:t>, debug, profile programs and run them easily in a heterogeneous systems,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a </a:t>
            </a:r>
            <a:r>
              <a:rPr lang="en-US" sz="2400" b="1" dirty="0">
                <a:latin typeface="Century Gothic" panose="020B0502020202020204" pitchFamily="34" charset="0"/>
              </a:rPr>
              <a:t>set of GPU accelerated libraries </a:t>
            </a:r>
            <a:r>
              <a:rPr lang="en-US" sz="2400" dirty="0">
                <a:latin typeface="Century Gothic" panose="020B0502020202020204" pitchFamily="34" charset="0"/>
              </a:rPr>
              <a:t>for common scientific algorithms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Compute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Unified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Device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6723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Thread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hierarchy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variables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B13F892-D0C0-4783-A6B9-18FFDC31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237" y="3231713"/>
            <a:ext cx="5717493" cy="312195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B909EE-C594-48FC-8AF9-3668E934F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179" y="4240495"/>
            <a:ext cx="981541" cy="646232"/>
          </a:xfrm>
          <a:prstGeom prst="rect">
            <a:avLst/>
          </a:prstGeom>
        </p:spPr>
      </p:pic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978C224E-20AC-4411-8D86-47B35455C913}"/>
              </a:ext>
            </a:extLst>
          </p:cNvPr>
          <p:cNvSpPr txBox="1"/>
          <p:nvPr/>
        </p:nvSpPr>
        <p:spPr>
          <a:xfrm>
            <a:off x="792029" y="1213881"/>
            <a:ext cx="7311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blockDim.x</a:t>
            </a:r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: </a:t>
            </a:r>
            <a:r>
              <a:rPr lang="it-IT" sz="2800" b="1" dirty="0" err="1">
                <a:latin typeface="Century Gothic" panose="020B0502020202020204" pitchFamily="34" charset="0"/>
              </a:rPr>
              <a:t>number</a:t>
            </a:r>
            <a:r>
              <a:rPr lang="it-IT" sz="2800" b="1" dirty="0">
                <a:latin typeface="Century Gothic" panose="020B0502020202020204" pitchFamily="34" charset="0"/>
              </a:rPr>
              <a:t> of </a:t>
            </a:r>
            <a:r>
              <a:rPr lang="it-IT" sz="2800" b="1" dirty="0" err="1">
                <a:latin typeface="Century Gothic" panose="020B0502020202020204" pitchFamily="34" charset="0"/>
              </a:rPr>
              <a:t>threads</a:t>
            </a:r>
            <a:r>
              <a:rPr lang="it-IT" sz="2800" b="1" dirty="0">
                <a:latin typeface="Century Gothic" panose="020B0502020202020204" pitchFamily="34" charset="0"/>
              </a:rPr>
              <a:t> per </a:t>
            </a:r>
            <a:r>
              <a:rPr lang="it-IT" sz="2800" b="1" dirty="0" err="1">
                <a:latin typeface="Century Gothic" panose="020B0502020202020204" pitchFamily="34" charset="0"/>
              </a:rPr>
              <a:t>block</a:t>
            </a:r>
            <a:endParaRPr lang="it-IT" sz="2800" b="1" dirty="0">
              <a:latin typeface="Century Gothic" panose="020B0502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7D43EE-A419-4EBB-8533-49437A4F2610}"/>
              </a:ext>
            </a:extLst>
          </p:cNvPr>
          <p:cNvSpPr txBox="1"/>
          <p:nvPr/>
        </p:nvSpPr>
        <p:spPr>
          <a:xfrm>
            <a:off x="7651186" y="2437130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4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4626FDE-EAD0-4DDE-9DA5-734143D7F6D8}"/>
              </a:ext>
            </a:extLst>
          </p:cNvPr>
          <p:cNvCxnSpPr>
            <a:cxnSpLocks/>
          </p:cNvCxnSpPr>
          <p:nvPr/>
        </p:nvCxnSpPr>
        <p:spPr>
          <a:xfrm>
            <a:off x="6426425" y="3006090"/>
            <a:ext cx="2807312" cy="0"/>
          </a:xfrm>
          <a:prstGeom prst="line">
            <a:avLst/>
          </a:prstGeom>
          <a:ln w="57150">
            <a:solidFill>
              <a:srgbClr val="76B9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E459E46-3ADC-4628-A84E-CD510501B11B}"/>
              </a:ext>
            </a:extLst>
          </p:cNvPr>
          <p:cNvSpPr txBox="1"/>
          <p:nvPr/>
        </p:nvSpPr>
        <p:spPr>
          <a:xfrm>
            <a:off x="9615122" y="4206100"/>
            <a:ext cx="2192067" cy="132343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latin typeface="Century Gothic" panose="020B0502020202020204" pitchFamily="34" charset="0"/>
              </a:rPr>
              <a:t>All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blocks</a:t>
            </a:r>
            <a:r>
              <a:rPr lang="it-IT" sz="2000" b="1" dirty="0">
                <a:latin typeface="Century Gothic" panose="020B0502020202020204" pitchFamily="34" charset="0"/>
              </a:rPr>
              <a:t> in a </a:t>
            </a:r>
            <a:r>
              <a:rPr lang="it-IT" sz="2000" b="1" dirty="0" err="1">
                <a:latin typeface="Century Gothic" panose="020B0502020202020204" pitchFamily="34" charset="0"/>
              </a:rPr>
              <a:t>grid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contain</a:t>
            </a:r>
            <a:r>
              <a:rPr lang="it-IT" sz="2000" b="1" dirty="0">
                <a:latin typeface="Century Gothic" panose="020B0502020202020204" pitchFamily="34" charset="0"/>
              </a:rPr>
              <a:t> the </a:t>
            </a:r>
            <a:r>
              <a:rPr lang="it-IT" sz="2000" b="1" dirty="0" err="1">
                <a:latin typeface="Century Gothic" panose="020B0502020202020204" pitchFamily="34" charset="0"/>
              </a:rPr>
              <a:t>same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number</a:t>
            </a:r>
            <a:r>
              <a:rPr lang="it-IT" sz="2000" b="1" dirty="0">
                <a:latin typeface="Century Gothic" panose="020B0502020202020204" pitchFamily="34" charset="0"/>
              </a:rPr>
              <a:t> of </a:t>
            </a:r>
            <a:r>
              <a:rPr lang="it-IT" sz="2000" b="1" dirty="0" err="1">
                <a:latin typeface="Century Gothic" panose="020B0502020202020204" pitchFamily="34" charset="0"/>
              </a:rPr>
              <a:t>threads</a:t>
            </a:r>
            <a:r>
              <a:rPr lang="it-IT" sz="2000" b="1" dirty="0"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463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Thread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hierarchy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variables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B13F892-D0C0-4783-A6B9-18FFDC31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237" y="3231713"/>
            <a:ext cx="5717493" cy="312195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B909EE-C594-48FC-8AF9-3668E934F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179" y="4240495"/>
            <a:ext cx="981541" cy="646232"/>
          </a:xfrm>
          <a:prstGeom prst="rect">
            <a:avLst/>
          </a:prstGeom>
        </p:spPr>
      </p:pic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978C224E-20AC-4411-8D86-47B35455C913}"/>
              </a:ext>
            </a:extLst>
          </p:cNvPr>
          <p:cNvSpPr txBox="1"/>
          <p:nvPr/>
        </p:nvSpPr>
        <p:spPr>
          <a:xfrm>
            <a:off x="792029" y="1213881"/>
            <a:ext cx="819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threadIdx.x</a:t>
            </a:r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: </a:t>
            </a:r>
            <a:r>
              <a:rPr lang="it-IT" sz="2800" b="1" dirty="0">
                <a:latin typeface="Century Gothic" panose="020B0502020202020204" pitchFamily="34" charset="0"/>
              </a:rPr>
              <a:t>index of the </a:t>
            </a:r>
            <a:r>
              <a:rPr lang="it-IT" sz="2800" b="1" dirty="0" err="1">
                <a:latin typeface="Century Gothic" panose="020B0502020202020204" pitchFamily="34" charset="0"/>
              </a:rPr>
              <a:t>thread</a:t>
            </a:r>
            <a:r>
              <a:rPr lang="it-IT" sz="2800" b="1" dirty="0">
                <a:latin typeface="Century Gothic" panose="020B0502020202020204" pitchFamily="34" charset="0"/>
              </a:rPr>
              <a:t> </a:t>
            </a:r>
            <a:r>
              <a:rPr lang="it-IT" sz="2800" b="1" dirty="0" err="1">
                <a:latin typeface="Century Gothic" panose="020B0502020202020204" pitchFamily="34" charset="0"/>
              </a:rPr>
              <a:t>within</a:t>
            </a:r>
            <a:r>
              <a:rPr lang="it-IT" sz="2800" b="1" dirty="0">
                <a:latin typeface="Century Gothic" panose="020B0502020202020204" pitchFamily="34" charset="0"/>
              </a:rPr>
              <a:t> a </a:t>
            </a:r>
            <a:r>
              <a:rPr lang="it-IT" sz="2800" b="1" dirty="0" err="1">
                <a:latin typeface="Century Gothic" panose="020B0502020202020204" pitchFamily="34" charset="0"/>
              </a:rPr>
              <a:t>block</a:t>
            </a:r>
            <a:endParaRPr lang="it-IT" sz="2800" b="1" dirty="0">
              <a:latin typeface="Century Gothic" panose="020B0502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7D43EE-A419-4EBB-8533-49437A4F2610}"/>
              </a:ext>
            </a:extLst>
          </p:cNvPr>
          <p:cNvSpPr txBox="1"/>
          <p:nvPr/>
        </p:nvSpPr>
        <p:spPr>
          <a:xfrm>
            <a:off x="8511966" y="2435930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3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4626FDE-EAD0-4DDE-9DA5-734143D7F6D8}"/>
              </a:ext>
            </a:extLst>
          </p:cNvPr>
          <p:cNvCxnSpPr>
            <a:cxnSpLocks/>
          </p:cNvCxnSpPr>
          <p:nvPr/>
        </p:nvCxnSpPr>
        <p:spPr>
          <a:xfrm>
            <a:off x="6540269" y="3025140"/>
            <a:ext cx="614455" cy="0"/>
          </a:xfrm>
          <a:prstGeom prst="line">
            <a:avLst/>
          </a:prstGeom>
          <a:ln w="57150">
            <a:solidFill>
              <a:srgbClr val="76B9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E459E46-3ADC-4628-A84E-CD510501B11B}"/>
              </a:ext>
            </a:extLst>
          </p:cNvPr>
          <p:cNvSpPr txBox="1"/>
          <p:nvPr/>
        </p:nvSpPr>
        <p:spPr>
          <a:xfrm>
            <a:off x="9615122" y="4206100"/>
            <a:ext cx="2192067" cy="132343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latin typeface="Century Gothic" panose="020B0502020202020204" pitchFamily="34" charset="0"/>
              </a:rPr>
              <a:t>All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blocks</a:t>
            </a:r>
            <a:r>
              <a:rPr lang="it-IT" sz="2000" b="1" dirty="0">
                <a:latin typeface="Century Gothic" panose="020B0502020202020204" pitchFamily="34" charset="0"/>
              </a:rPr>
              <a:t> in a </a:t>
            </a:r>
            <a:r>
              <a:rPr lang="it-IT" sz="2000" b="1" dirty="0" err="1">
                <a:latin typeface="Century Gothic" panose="020B0502020202020204" pitchFamily="34" charset="0"/>
              </a:rPr>
              <a:t>grid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contain</a:t>
            </a:r>
            <a:r>
              <a:rPr lang="it-IT" sz="2000" b="1" dirty="0">
                <a:latin typeface="Century Gothic" panose="020B0502020202020204" pitchFamily="34" charset="0"/>
              </a:rPr>
              <a:t> the </a:t>
            </a:r>
            <a:r>
              <a:rPr lang="it-IT" sz="2000" b="1" dirty="0" err="1">
                <a:latin typeface="Century Gothic" panose="020B0502020202020204" pitchFamily="34" charset="0"/>
              </a:rPr>
              <a:t>same</a:t>
            </a:r>
            <a:r>
              <a:rPr lang="it-IT" sz="2000" b="1" dirty="0">
                <a:latin typeface="Century Gothic" panose="020B0502020202020204" pitchFamily="34" charset="0"/>
              </a:rPr>
              <a:t> </a:t>
            </a:r>
            <a:r>
              <a:rPr lang="it-IT" sz="2000" b="1" dirty="0" err="1">
                <a:latin typeface="Century Gothic" panose="020B0502020202020204" pitchFamily="34" charset="0"/>
              </a:rPr>
              <a:t>number</a:t>
            </a:r>
            <a:r>
              <a:rPr lang="it-IT" sz="2000" b="1" dirty="0">
                <a:latin typeface="Century Gothic" panose="020B0502020202020204" pitchFamily="34" charset="0"/>
              </a:rPr>
              <a:t> of </a:t>
            </a:r>
            <a:r>
              <a:rPr lang="it-IT" sz="2000" b="1" dirty="0" err="1">
                <a:latin typeface="Century Gothic" panose="020B0502020202020204" pitchFamily="34" charset="0"/>
              </a:rPr>
              <a:t>threads</a:t>
            </a:r>
            <a:r>
              <a:rPr lang="it-IT" sz="2000" b="1" dirty="0">
                <a:latin typeface="Century Gothic" panose="020B0502020202020204" pitchFamily="34" charset="0"/>
              </a:rPr>
              <a:t>.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181A4A7F-CA2B-461F-A453-4DB9CAD75A18}"/>
              </a:ext>
            </a:extLst>
          </p:cNvPr>
          <p:cNvCxnSpPr>
            <a:cxnSpLocks/>
          </p:cNvCxnSpPr>
          <p:nvPr/>
        </p:nvCxnSpPr>
        <p:spPr>
          <a:xfrm>
            <a:off x="7154724" y="3025140"/>
            <a:ext cx="614455" cy="0"/>
          </a:xfrm>
          <a:prstGeom prst="line">
            <a:avLst/>
          </a:prstGeom>
          <a:ln w="57150">
            <a:solidFill>
              <a:srgbClr val="76B9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880AE11C-633C-4AD2-99BD-02094182ADE6}"/>
              </a:ext>
            </a:extLst>
          </p:cNvPr>
          <p:cNvCxnSpPr>
            <a:cxnSpLocks/>
          </p:cNvCxnSpPr>
          <p:nvPr/>
        </p:nvCxnSpPr>
        <p:spPr>
          <a:xfrm>
            <a:off x="7769179" y="3028950"/>
            <a:ext cx="614455" cy="0"/>
          </a:xfrm>
          <a:prstGeom prst="line">
            <a:avLst/>
          </a:prstGeom>
          <a:ln w="57150">
            <a:solidFill>
              <a:srgbClr val="76B9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27595864-ED01-40D4-ACD6-3388894A7872}"/>
              </a:ext>
            </a:extLst>
          </p:cNvPr>
          <p:cNvCxnSpPr>
            <a:cxnSpLocks/>
          </p:cNvCxnSpPr>
          <p:nvPr/>
        </p:nvCxnSpPr>
        <p:spPr>
          <a:xfrm>
            <a:off x="8383634" y="3028950"/>
            <a:ext cx="614455" cy="0"/>
          </a:xfrm>
          <a:prstGeom prst="line">
            <a:avLst/>
          </a:prstGeom>
          <a:ln w="57150">
            <a:solidFill>
              <a:srgbClr val="76B9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C29CD8C-5AEA-4DDF-A1F7-CE5E5EA2B24C}"/>
              </a:ext>
            </a:extLst>
          </p:cNvPr>
          <p:cNvCxnSpPr>
            <a:cxnSpLocks/>
          </p:cNvCxnSpPr>
          <p:nvPr/>
        </p:nvCxnSpPr>
        <p:spPr>
          <a:xfrm>
            <a:off x="3812309" y="3025140"/>
            <a:ext cx="614455" cy="0"/>
          </a:xfrm>
          <a:prstGeom prst="line">
            <a:avLst/>
          </a:prstGeom>
          <a:ln w="57150">
            <a:solidFill>
              <a:srgbClr val="76B9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888874E8-FC22-4591-A5BA-F3AECBAE2A97}"/>
              </a:ext>
            </a:extLst>
          </p:cNvPr>
          <p:cNvCxnSpPr>
            <a:cxnSpLocks/>
          </p:cNvCxnSpPr>
          <p:nvPr/>
        </p:nvCxnSpPr>
        <p:spPr>
          <a:xfrm>
            <a:off x="4426764" y="3025140"/>
            <a:ext cx="614455" cy="0"/>
          </a:xfrm>
          <a:prstGeom prst="line">
            <a:avLst/>
          </a:prstGeom>
          <a:ln w="57150">
            <a:solidFill>
              <a:srgbClr val="76B9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B6FC5E97-71A7-43D6-B956-9EB09990947E}"/>
              </a:ext>
            </a:extLst>
          </p:cNvPr>
          <p:cNvCxnSpPr>
            <a:cxnSpLocks/>
          </p:cNvCxnSpPr>
          <p:nvPr/>
        </p:nvCxnSpPr>
        <p:spPr>
          <a:xfrm>
            <a:off x="5041219" y="3028950"/>
            <a:ext cx="614455" cy="0"/>
          </a:xfrm>
          <a:prstGeom prst="line">
            <a:avLst/>
          </a:prstGeom>
          <a:ln w="57150">
            <a:solidFill>
              <a:srgbClr val="76B9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F090EFB-5969-4F18-A1CA-BADEEB726E21}"/>
              </a:ext>
            </a:extLst>
          </p:cNvPr>
          <p:cNvCxnSpPr>
            <a:cxnSpLocks/>
          </p:cNvCxnSpPr>
          <p:nvPr/>
        </p:nvCxnSpPr>
        <p:spPr>
          <a:xfrm>
            <a:off x="5655674" y="3028950"/>
            <a:ext cx="614455" cy="0"/>
          </a:xfrm>
          <a:prstGeom prst="line">
            <a:avLst/>
          </a:prstGeom>
          <a:ln w="57150">
            <a:solidFill>
              <a:srgbClr val="76B9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86B961D-9AB0-41AC-AECA-1C3FA39D895B}"/>
              </a:ext>
            </a:extLst>
          </p:cNvPr>
          <p:cNvSpPr txBox="1"/>
          <p:nvPr/>
        </p:nvSpPr>
        <p:spPr>
          <a:xfrm>
            <a:off x="7897511" y="2441080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5C1FE05-F9ED-4CC8-935F-33821EC54AAA}"/>
              </a:ext>
            </a:extLst>
          </p:cNvPr>
          <p:cNvSpPr txBox="1"/>
          <p:nvPr/>
        </p:nvSpPr>
        <p:spPr>
          <a:xfrm>
            <a:off x="7283056" y="2435929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2C994CA-5071-40D9-BDEE-4122EC4A50CB}"/>
              </a:ext>
            </a:extLst>
          </p:cNvPr>
          <p:cNvSpPr txBox="1"/>
          <p:nvPr/>
        </p:nvSpPr>
        <p:spPr>
          <a:xfrm>
            <a:off x="6668601" y="2435930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D6F1924-2E52-46DF-A4C9-C59F6246380F}"/>
              </a:ext>
            </a:extLst>
          </p:cNvPr>
          <p:cNvSpPr txBox="1"/>
          <p:nvPr/>
        </p:nvSpPr>
        <p:spPr>
          <a:xfrm>
            <a:off x="5780065" y="2457613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45FBFFA-71B3-4BB8-98C6-FE5B4F157B5F}"/>
              </a:ext>
            </a:extLst>
          </p:cNvPr>
          <p:cNvSpPr txBox="1"/>
          <p:nvPr/>
        </p:nvSpPr>
        <p:spPr>
          <a:xfrm>
            <a:off x="5165610" y="2462763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AD300F1-A3E8-426E-BB05-DE1A097CA152}"/>
              </a:ext>
            </a:extLst>
          </p:cNvPr>
          <p:cNvSpPr txBox="1"/>
          <p:nvPr/>
        </p:nvSpPr>
        <p:spPr>
          <a:xfrm>
            <a:off x="4551155" y="2457612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3D956D1-7080-47E8-BA75-C839DE4817D2}"/>
              </a:ext>
            </a:extLst>
          </p:cNvPr>
          <p:cNvSpPr txBox="1"/>
          <p:nvPr/>
        </p:nvSpPr>
        <p:spPr>
          <a:xfrm>
            <a:off x="3936700" y="2457613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DC67CF7-9369-4404-B4B0-CBC89C95B55C}"/>
              </a:ext>
            </a:extLst>
          </p:cNvPr>
          <p:cNvSpPr txBox="1"/>
          <p:nvPr/>
        </p:nvSpPr>
        <p:spPr>
          <a:xfrm>
            <a:off x="6668601" y="241424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7BB5B28-4BB3-487D-A43F-9E37FB62108D}"/>
              </a:ext>
            </a:extLst>
          </p:cNvPr>
          <p:cNvSpPr txBox="1"/>
          <p:nvPr/>
        </p:nvSpPr>
        <p:spPr>
          <a:xfrm>
            <a:off x="5780065" y="2435930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A28FA37-0359-4E92-AF30-B34A8EB4B5FD}"/>
              </a:ext>
            </a:extLst>
          </p:cNvPr>
          <p:cNvSpPr txBox="1"/>
          <p:nvPr/>
        </p:nvSpPr>
        <p:spPr>
          <a:xfrm>
            <a:off x="5165610" y="2441080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2F7EC25-11D7-4C5A-913D-2914EA112052}"/>
              </a:ext>
            </a:extLst>
          </p:cNvPr>
          <p:cNvSpPr txBox="1"/>
          <p:nvPr/>
        </p:nvSpPr>
        <p:spPr>
          <a:xfrm>
            <a:off x="4551155" y="2435929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E7DBA3C-19D7-41DF-8647-7A700886B375}"/>
              </a:ext>
            </a:extLst>
          </p:cNvPr>
          <p:cNvSpPr txBox="1"/>
          <p:nvPr/>
        </p:nvSpPr>
        <p:spPr>
          <a:xfrm>
            <a:off x="3936700" y="2435930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18674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995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Exercise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: 3_understand_threadIdx_blockIdx.cu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ABF8D8F0-A7E3-4FDD-8DBE-8B60557375FE}"/>
              </a:ext>
            </a:extLst>
          </p:cNvPr>
          <p:cNvSpPr txBox="1"/>
          <p:nvPr/>
        </p:nvSpPr>
        <p:spPr>
          <a:xfrm>
            <a:off x="792029" y="1094061"/>
            <a:ext cx="108938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Refactor the code so that a </a:t>
            </a:r>
            <a:r>
              <a:rPr lang="en-US" sz="2400" dirty="0">
                <a:latin typeface="Consolas" panose="020B0609020204030204" pitchFamily="49" charset="0"/>
              </a:rPr>
              <a:t>“Success”</a:t>
            </a:r>
            <a:r>
              <a:rPr lang="en-US" sz="2400" dirty="0">
                <a:latin typeface="Century Gothic" panose="020B0502020202020204" pitchFamily="34" charset="0"/>
              </a:rPr>
              <a:t> message is printed.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4ECA948-6ED4-435C-BA6D-375D1DCA9D88}"/>
              </a:ext>
            </a:extLst>
          </p:cNvPr>
          <p:cNvSpPr txBox="1"/>
          <p:nvPr/>
        </p:nvSpPr>
        <p:spPr>
          <a:xfrm>
            <a:off x="792029" y="2658983"/>
            <a:ext cx="995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Exercise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: 4_accelerating_loops.cu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4F2748-2628-4B3C-B1FA-CC0F028245E7}"/>
              </a:ext>
            </a:extLst>
          </p:cNvPr>
          <p:cNvSpPr txBox="1"/>
          <p:nvPr/>
        </p:nvSpPr>
        <p:spPr>
          <a:xfrm>
            <a:off x="792029" y="3446186"/>
            <a:ext cx="108938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Refactor the code so that the function </a:t>
            </a:r>
            <a:r>
              <a:rPr lang="en-US" sz="2400" dirty="0" err="1">
                <a:latin typeface="Consolas" panose="020B0609020204030204" pitchFamily="49" charset="0"/>
              </a:rPr>
              <a:t>doLoop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  <a:r>
              <a:rPr lang="en-US" sz="2400" dirty="0">
                <a:latin typeface="Century Gothic" panose="020B0502020202020204" pitchFamily="34" charset="0"/>
              </a:rPr>
              <a:t> will run on GPU.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Refactor the kernel so that each iteration can be run in parallel. The new kernel should only do the work of one iteration of the original loop. Use a single block of threads.  Numbers from 0 to </a:t>
            </a:r>
            <a:r>
              <a:rPr lang="en-US" sz="2400" dirty="0">
                <a:latin typeface="Consolas" panose="020B0609020204030204" pitchFamily="49" charset="0"/>
              </a:rPr>
              <a:t>N </a:t>
            </a:r>
            <a:r>
              <a:rPr lang="en-US" sz="2400" dirty="0">
                <a:latin typeface="Century Gothic" panose="020B0502020202020204" pitchFamily="34" charset="0"/>
              </a:rPr>
              <a:t>should be printed, as for the CPU code.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F80556C-5ADD-4320-8626-70F7ABD24315}"/>
              </a:ext>
            </a:extLst>
          </p:cNvPr>
          <p:cNvSpPr/>
          <p:nvPr/>
        </p:nvSpPr>
        <p:spPr>
          <a:xfrm>
            <a:off x="594892" y="2857601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9669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dirty="0"/>
              <a:t>Global index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07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Coordinate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parallel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threads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ABF8D8F0-A7E3-4FDD-8DBE-8B60557375FE}"/>
              </a:ext>
            </a:extLst>
          </p:cNvPr>
          <p:cNvSpPr txBox="1"/>
          <p:nvPr/>
        </p:nvSpPr>
        <p:spPr>
          <a:xfrm>
            <a:off x="779480" y="1079311"/>
            <a:ext cx="453435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A </a:t>
            </a:r>
            <a:r>
              <a:rPr lang="en-US" sz="2400" b="1" dirty="0">
                <a:latin typeface="Century Gothic" panose="020B0502020202020204" pitchFamily="34" charset="0"/>
              </a:rPr>
              <a:t>limited number of threads </a:t>
            </a:r>
            <a:r>
              <a:rPr lang="en-US" sz="2400" dirty="0">
                <a:latin typeface="Century Gothic" panose="020B0502020202020204" pitchFamily="34" charset="0"/>
              </a:rPr>
              <a:t>(</a:t>
            </a:r>
            <a:r>
              <a:rPr lang="en-US" sz="2400" b="1" dirty="0">
                <a:latin typeface="Century Gothic" panose="020B0502020202020204" pitchFamily="34" charset="0"/>
              </a:rPr>
              <a:t>1024</a:t>
            </a:r>
            <a:r>
              <a:rPr lang="en-US" sz="2400" dirty="0">
                <a:latin typeface="Century Gothic" panose="020B0502020202020204" pitchFamily="34" charset="0"/>
              </a:rPr>
              <a:t>) can fit inside a thread block.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To increase parallelism, we need to </a:t>
            </a:r>
            <a:r>
              <a:rPr lang="en-US" sz="2400" b="1" dirty="0">
                <a:latin typeface="Century Gothic" panose="020B0502020202020204" pitchFamily="34" charset="0"/>
              </a:rPr>
              <a:t>coordinate</a:t>
            </a:r>
            <a:r>
              <a:rPr lang="en-US" sz="2400" dirty="0">
                <a:latin typeface="Century Gothic" panose="020B0502020202020204" pitchFamily="34" charset="0"/>
              </a:rPr>
              <a:t> work </a:t>
            </a:r>
            <a:r>
              <a:rPr lang="en-US" sz="2400" b="1" dirty="0">
                <a:latin typeface="Century Gothic" panose="020B0502020202020204" pitchFamily="34" charset="0"/>
              </a:rPr>
              <a:t>among thread blocks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This is achieved by </a:t>
            </a:r>
            <a:r>
              <a:rPr lang="en-US" sz="2400" b="1" dirty="0">
                <a:latin typeface="Century Gothic" panose="020B0502020202020204" pitchFamily="34" charset="0"/>
              </a:rPr>
              <a:t>mapping</a:t>
            </a:r>
            <a:r>
              <a:rPr lang="en-US" sz="2400" dirty="0">
                <a:latin typeface="Century Gothic" panose="020B0502020202020204" pitchFamily="34" charset="0"/>
              </a:rPr>
              <a:t> element of data vector to threads using </a:t>
            </a:r>
            <a:r>
              <a:rPr lang="en-US" sz="24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global index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C582BB7-FBEA-44E0-9D6D-6361D4D85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097" y="1368280"/>
            <a:ext cx="1115665" cy="2462997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AFA21F3A-3CD4-4359-B3A2-0A484650A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458" y="4104781"/>
            <a:ext cx="4767485" cy="2603218"/>
          </a:xfrm>
          <a:prstGeom prst="rect">
            <a:avLst/>
          </a:prstGeom>
        </p:spPr>
      </p:pic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41C08920-F6D2-4D3A-B31B-A6EB5697F214}"/>
              </a:ext>
            </a:extLst>
          </p:cNvPr>
          <p:cNvSpPr txBox="1"/>
          <p:nvPr/>
        </p:nvSpPr>
        <p:spPr>
          <a:xfrm>
            <a:off x="8732520" y="790243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Century Gothic" panose="020B0502020202020204" pitchFamily="34" charset="0"/>
              </a:rPr>
              <a:t>Data on GPU</a:t>
            </a:r>
          </a:p>
        </p:txBody>
      </p:sp>
      <p:cxnSp>
        <p:nvCxnSpPr>
          <p:cNvPr id="74" name="Connettore 2 73">
            <a:extLst>
              <a:ext uri="{FF2B5EF4-FFF2-40B4-BE49-F238E27FC236}">
                <a16:creationId xmlns:a16="http://schemas.microsoft.com/office/drawing/2014/main" id="{14C6E191-EBFF-4C14-A60A-533D0E48EE17}"/>
              </a:ext>
            </a:extLst>
          </p:cNvPr>
          <p:cNvCxnSpPr>
            <a:cxnSpLocks/>
          </p:cNvCxnSpPr>
          <p:nvPr/>
        </p:nvCxnSpPr>
        <p:spPr>
          <a:xfrm flipV="1">
            <a:off x="7619744" y="1491766"/>
            <a:ext cx="1604266" cy="3464847"/>
          </a:xfrm>
          <a:prstGeom prst="straightConnector1">
            <a:avLst/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6E5C4A59-781A-4D5A-B5F8-3AB54BDFDF02}"/>
              </a:ext>
            </a:extLst>
          </p:cNvPr>
          <p:cNvCxnSpPr>
            <a:cxnSpLocks/>
          </p:cNvCxnSpPr>
          <p:nvPr/>
        </p:nvCxnSpPr>
        <p:spPr>
          <a:xfrm flipV="1">
            <a:off x="8092440" y="2114550"/>
            <a:ext cx="1097280" cy="2842063"/>
          </a:xfrm>
          <a:prstGeom prst="straightConnector1">
            <a:avLst/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2 79">
            <a:extLst>
              <a:ext uri="{FF2B5EF4-FFF2-40B4-BE49-F238E27FC236}">
                <a16:creationId xmlns:a16="http://schemas.microsoft.com/office/drawing/2014/main" id="{59DA27AE-BD9C-49F8-8CD8-843712956F50}"/>
              </a:ext>
            </a:extLst>
          </p:cNvPr>
          <p:cNvCxnSpPr>
            <a:cxnSpLocks/>
          </p:cNvCxnSpPr>
          <p:nvPr/>
        </p:nvCxnSpPr>
        <p:spPr>
          <a:xfrm flipV="1">
            <a:off x="8732520" y="2754630"/>
            <a:ext cx="457200" cy="2201983"/>
          </a:xfrm>
          <a:prstGeom prst="straightConnector1">
            <a:avLst/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2 82">
            <a:extLst>
              <a:ext uri="{FF2B5EF4-FFF2-40B4-BE49-F238E27FC236}">
                <a16:creationId xmlns:a16="http://schemas.microsoft.com/office/drawing/2014/main" id="{9B1E74DD-ABA1-422C-9EC1-723E6C1D1A18}"/>
              </a:ext>
            </a:extLst>
          </p:cNvPr>
          <p:cNvCxnSpPr>
            <a:cxnSpLocks/>
          </p:cNvCxnSpPr>
          <p:nvPr/>
        </p:nvCxnSpPr>
        <p:spPr>
          <a:xfrm flipV="1">
            <a:off x="9212580" y="3291840"/>
            <a:ext cx="0" cy="1608921"/>
          </a:xfrm>
          <a:prstGeom prst="straightConnector1">
            <a:avLst/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86">
            <a:extLst>
              <a:ext uri="{FF2B5EF4-FFF2-40B4-BE49-F238E27FC236}">
                <a16:creationId xmlns:a16="http://schemas.microsoft.com/office/drawing/2014/main" id="{41C358C7-A21E-4D84-9F98-0D01A5FA2E45}"/>
              </a:ext>
            </a:extLst>
          </p:cNvPr>
          <p:cNvCxnSpPr>
            <a:cxnSpLocks/>
          </p:cNvCxnSpPr>
          <p:nvPr/>
        </p:nvCxnSpPr>
        <p:spPr>
          <a:xfrm flipV="1">
            <a:off x="10024110" y="1692346"/>
            <a:ext cx="273201" cy="3322651"/>
          </a:xfrm>
          <a:prstGeom prst="straightConnector1">
            <a:avLst/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0361CC17-440A-4570-9C45-CD8BA522172D}"/>
              </a:ext>
            </a:extLst>
          </p:cNvPr>
          <p:cNvCxnSpPr>
            <a:cxnSpLocks/>
          </p:cNvCxnSpPr>
          <p:nvPr/>
        </p:nvCxnSpPr>
        <p:spPr>
          <a:xfrm flipH="1" flipV="1">
            <a:off x="10308210" y="2350573"/>
            <a:ext cx="148590" cy="2631128"/>
          </a:xfrm>
          <a:prstGeom prst="straightConnector1">
            <a:avLst/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5AA5670A-398F-4458-8E2F-B3F5C570FD5D}"/>
              </a:ext>
            </a:extLst>
          </p:cNvPr>
          <p:cNvCxnSpPr>
            <a:cxnSpLocks/>
          </p:cNvCxnSpPr>
          <p:nvPr/>
        </p:nvCxnSpPr>
        <p:spPr>
          <a:xfrm flipH="1" flipV="1">
            <a:off x="10287001" y="3429001"/>
            <a:ext cx="1230373" cy="1471760"/>
          </a:xfrm>
          <a:prstGeom prst="straightConnector1">
            <a:avLst/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6A03898D-E57E-4B77-855E-3C79DF3D996B}"/>
              </a:ext>
            </a:extLst>
          </p:cNvPr>
          <p:cNvCxnSpPr>
            <a:cxnSpLocks/>
          </p:cNvCxnSpPr>
          <p:nvPr/>
        </p:nvCxnSpPr>
        <p:spPr>
          <a:xfrm flipH="1" flipV="1">
            <a:off x="10243145" y="2917694"/>
            <a:ext cx="715988" cy="2038921"/>
          </a:xfrm>
          <a:prstGeom prst="straightConnector1">
            <a:avLst/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479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9014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Global index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ABF8D8F0-A7E3-4FDD-8DBE-8B60557375FE}"/>
              </a:ext>
            </a:extLst>
          </p:cNvPr>
          <p:cNvSpPr txBox="1"/>
          <p:nvPr/>
        </p:nvSpPr>
        <p:spPr>
          <a:xfrm>
            <a:off x="792029" y="1094061"/>
            <a:ext cx="108938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threadIdx.x</a:t>
            </a:r>
            <a:r>
              <a:rPr lang="en-US" sz="2400" b="1" dirty="0">
                <a:solidFill>
                  <a:srgbClr val="ED7D31"/>
                </a:solidFill>
                <a:latin typeface="Consolas" panose="020B0609020204030204" pitchFamily="49" charset="0"/>
              </a:rPr>
              <a:t> + </a:t>
            </a:r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blockIdx.x</a:t>
            </a:r>
            <a:r>
              <a:rPr lang="en-US" sz="2400" b="1" dirty="0">
                <a:solidFill>
                  <a:srgbClr val="ED7D31"/>
                </a:solidFill>
                <a:latin typeface="Consolas" panose="020B0609020204030204" pitchFamily="49" charset="0"/>
              </a:rPr>
              <a:t> * </a:t>
            </a:r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blockDim.x</a:t>
            </a:r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  <a:p>
            <a:pPr marL="457200" indent="-457200" algn="ctr">
              <a:buFont typeface="+mj-lt"/>
              <a:buAutoNum type="arabicPeriod"/>
            </a:pPr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  <a:p>
            <a:pPr marL="457200" indent="-457200" algn="ctr">
              <a:buFont typeface="+mj-lt"/>
              <a:buAutoNum type="arabicPeriod"/>
            </a:pPr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989B23E-B989-4A7A-ADEB-74E5A15577D5}"/>
              </a:ext>
            </a:extLst>
          </p:cNvPr>
          <p:cNvSpPr txBox="1"/>
          <p:nvPr/>
        </p:nvSpPr>
        <p:spPr>
          <a:xfrm>
            <a:off x="6336746" y="2714427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latin typeface="Century Gothic" panose="020B0502020202020204" pitchFamily="34" charset="0"/>
              </a:rPr>
              <a:t>blockDim.x</a:t>
            </a:r>
            <a:r>
              <a:rPr lang="it-IT" sz="2400" b="1" dirty="0">
                <a:latin typeface="Century Gothic" panose="020B0502020202020204" pitchFamily="34" charset="0"/>
              </a:rPr>
              <a:t> = 4</a:t>
            </a:r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1F6FA00-D727-4D50-AA79-46D4397546DE}"/>
              </a:ext>
            </a:extLst>
          </p:cNvPr>
          <p:cNvCxnSpPr>
            <a:cxnSpLocks/>
          </p:cNvCxnSpPr>
          <p:nvPr/>
        </p:nvCxnSpPr>
        <p:spPr>
          <a:xfrm>
            <a:off x="6095999" y="3283387"/>
            <a:ext cx="2807312" cy="0"/>
          </a:xfrm>
          <a:prstGeom prst="line">
            <a:avLst/>
          </a:prstGeom>
          <a:ln w="57150">
            <a:solidFill>
              <a:srgbClr val="76B9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44EA058F-CA22-42A5-AA93-774D4BDA9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253" y="3574613"/>
            <a:ext cx="5717493" cy="3121956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F754C13-8EB7-4499-8CE5-302EA2599EBB}"/>
              </a:ext>
            </a:extLst>
          </p:cNvPr>
          <p:cNvSpPr txBox="1"/>
          <p:nvPr/>
        </p:nvSpPr>
        <p:spPr>
          <a:xfrm>
            <a:off x="657585" y="4169847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latin typeface="Century Gothic" panose="020B0502020202020204" pitchFamily="34" charset="0"/>
              </a:rPr>
              <a:t>blockIdx.x</a:t>
            </a:r>
            <a:r>
              <a:rPr lang="it-IT" sz="2400" b="1" dirty="0">
                <a:latin typeface="Century Gothic" panose="020B0502020202020204" pitchFamily="34" charset="0"/>
              </a:rPr>
              <a:t> = 0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1EF39D8-3737-4A75-A533-BA7805D4726C}"/>
              </a:ext>
            </a:extLst>
          </p:cNvPr>
          <p:cNvSpPr txBox="1"/>
          <p:nvPr/>
        </p:nvSpPr>
        <p:spPr>
          <a:xfrm>
            <a:off x="9140859" y="4032193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latin typeface="Century Gothic" panose="020B0502020202020204" pitchFamily="34" charset="0"/>
              </a:rPr>
              <a:t>blockIdx.x</a:t>
            </a:r>
            <a:r>
              <a:rPr lang="it-IT" sz="2400" b="1" dirty="0">
                <a:latin typeface="Century Gothic" panose="020B0502020202020204" pitchFamily="34" charset="0"/>
              </a:rPr>
              <a:t> = 1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3155DA1-93DF-4D95-9B8A-2AC17F615E9A}"/>
              </a:ext>
            </a:extLst>
          </p:cNvPr>
          <p:cNvSpPr txBox="1"/>
          <p:nvPr/>
        </p:nvSpPr>
        <p:spPr>
          <a:xfrm>
            <a:off x="8184481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5EF29AE-C8C8-4159-955D-D79038CCF49A}"/>
              </a:ext>
            </a:extLst>
          </p:cNvPr>
          <p:cNvSpPr txBox="1"/>
          <p:nvPr/>
        </p:nvSpPr>
        <p:spPr>
          <a:xfrm>
            <a:off x="7570026" y="491740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E2964C9-BFC6-444B-BDD8-27797A4B071A}"/>
              </a:ext>
            </a:extLst>
          </p:cNvPr>
          <p:cNvSpPr txBox="1"/>
          <p:nvPr/>
        </p:nvSpPr>
        <p:spPr>
          <a:xfrm>
            <a:off x="6955571" y="491225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470E39C-DC75-42DF-BC34-FD8FF5DF1369}"/>
              </a:ext>
            </a:extLst>
          </p:cNvPr>
          <p:cNvSpPr txBox="1"/>
          <p:nvPr/>
        </p:nvSpPr>
        <p:spPr>
          <a:xfrm>
            <a:off x="6341116" y="4890575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47B87EC-495A-4941-987D-41D24D0A00B6}"/>
              </a:ext>
            </a:extLst>
          </p:cNvPr>
          <p:cNvSpPr txBox="1"/>
          <p:nvPr/>
        </p:nvSpPr>
        <p:spPr>
          <a:xfrm>
            <a:off x="5452580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35A9E22-9A97-4136-AFB3-5ED8B68BA1AC}"/>
              </a:ext>
            </a:extLst>
          </p:cNvPr>
          <p:cNvSpPr txBox="1"/>
          <p:nvPr/>
        </p:nvSpPr>
        <p:spPr>
          <a:xfrm>
            <a:off x="4838125" y="491740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2CA9BF1-9C5D-4CE6-9324-F0A722158A07}"/>
              </a:ext>
            </a:extLst>
          </p:cNvPr>
          <p:cNvSpPr txBox="1"/>
          <p:nvPr/>
        </p:nvSpPr>
        <p:spPr>
          <a:xfrm>
            <a:off x="4223670" y="491225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630DA9D-D005-4CCB-AF9A-5E6C3EF81E9F}"/>
              </a:ext>
            </a:extLst>
          </p:cNvPr>
          <p:cNvSpPr txBox="1"/>
          <p:nvPr/>
        </p:nvSpPr>
        <p:spPr>
          <a:xfrm>
            <a:off x="3609215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27F6B27-8674-4B06-9E9C-875F14A1B63C}"/>
              </a:ext>
            </a:extLst>
          </p:cNvPr>
          <p:cNvSpPr txBox="1"/>
          <p:nvPr/>
        </p:nvSpPr>
        <p:spPr>
          <a:xfrm>
            <a:off x="633474" y="5887049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latin typeface="Century Gothic" panose="020B0502020202020204" pitchFamily="34" charset="0"/>
              </a:rPr>
              <a:t>threadIdx.x</a:t>
            </a:r>
            <a:endParaRPr lang="it-IT" sz="2400" b="1" dirty="0">
              <a:latin typeface="Century Gothic" panose="020B0502020202020204" pitchFamily="34" charset="0"/>
            </a:endParaRP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F3A1CA80-0F2C-41DF-8C9E-D7FFADD75215}"/>
              </a:ext>
            </a:extLst>
          </p:cNvPr>
          <p:cNvCxnSpPr>
            <a:cxnSpLocks/>
          </p:cNvCxnSpPr>
          <p:nvPr/>
        </p:nvCxnSpPr>
        <p:spPr>
          <a:xfrm flipV="1">
            <a:off x="2563349" y="5379073"/>
            <a:ext cx="1224761" cy="779885"/>
          </a:xfrm>
          <a:prstGeom prst="line">
            <a:avLst/>
          </a:prstGeom>
          <a:ln w="57150">
            <a:solidFill>
              <a:srgbClr val="76B9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90DA7AA9-29B8-4A31-B2FA-73B2C4C6EDAB}"/>
              </a:ext>
            </a:extLst>
          </p:cNvPr>
          <p:cNvCxnSpPr>
            <a:cxnSpLocks/>
          </p:cNvCxnSpPr>
          <p:nvPr/>
        </p:nvCxnSpPr>
        <p:spPr>
          <a:xfrm flipV="1">
            <a:off x="2715749" y="5665149"/>
            <a:ext cx="1789085" cy="493809"/>
          </a:xfrm>
          <a:prstGeom prst="line">
            <a:avLst/>
          </a:prstGeom>
          <a:ln w="57150">
            <a:solidFill>
              <a:srgbClr val="76B9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628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9014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Global index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ABF8D8F0-A7E3-4FDD-8DBE-8B60557375FE}"/>
              </a:ext>
            </a:extLst>
          </p:cNvPr>
          <p:cNvSpPr txBox="1"/>
          <p:nvPr/>
        </p:nvSpPr>
        <p:spPr>
          <a:xfrm>
            <a:off x="792029" y="1094061"/>
            <a:ext cx="108938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threadIdx.x</a:t>
            </a:r>
            <a:r>
              <a:rPr lang="en-US" sz="2400" b="1" dirty="0">
                <a:solidFill>
                  <a:srgbClr val="ED7D31"/>
                </a:solidFill>
                <a:latin typeface="Consolas" panose="020B0609020204030204" pitchFamily="49" charset="0"/>
              </a:rPr>
              <a:t> + </a:t>
            </a:r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blockIdx.x</a:t>
            </a:r>
            <a:r>
              <a:rPr lang="en-US" sz="2400" b="1" dirty="0">
                <a:solidFill>
                  <a:srgbClr val="ED7D31"/>
                </a:solidFill>
                <a:latin typeface="Consolas" panose="020B0609020204030204" pitchFamily="49" charset="0"/>
              </a:rPr>
              <a:t> * </a:t>
            </a:r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blockDim.x</a:t>
            </a:r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  <a:p>
            <a:pPr algn="ctr"/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  <a:p>
            <a:r>
              <a:rPr lang="en-US" sz="2400" b="1" dirty="0" err="1">
                <a:latin typeface="Consolas" panose="020B0609020204030204" pitchFamily="49" charset="0"/>
              </a:rPr>
              <a:t>dataIdx</a:t>
            </a:r>
            <a:r>
              <a:rPr lang="en-US" sz="2400" b="1" dirty="0">
                <a:latin typeface="Consolas" panose="020B0609020204030204" pitchFamily="49" charset="0"/>
              </a:rPr>
              <a:t> = 0 + 0 * 4 = 0</a:t>
            </a:r>
          </a:p>
          <a:p>
            <a:pPr marL="457200" indent="-457200" algn="ctr">
              <a:buFont typeface="+mj-lt"/>
              <a:buAutoNum type="arabicPeriod"/>
            </a:pPr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44EA058F-CA22-42A5-AA93-774D4BDA9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253" y="3574613"/>
            <a:ext cx="5717493" cy="3121956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3155DA1-93DF-4D95-9B8A-2AC17F615E9A}"/>
              </a:ext>
            </a:extLst>
          </p:cNvPr>
          <p:cNvSpPr txBox="1"/>
          <p:nvPr/>
        </p:nvSpPr>
        <p:spPr>
          <a:xfrm>
            <a:off x="8184481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5EF29AE-C8C8-4159-955D-D79038CCF49A}"/>
              </a:ext>
            </a:extLst>
          </p:cNvPr>
          <p:cNvSpPr txBox="1"/>
          <p:nvPr/>
        </p:nvSpPr>
        <p:spPr>
          <a:xfrm>
            <a:off x="7570026" y="491740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E2964C9-BFC6-444B-BDD8-27797A4B071A}"/>
              </a:ext>
            </a:extLst>
          </p:cNvPr>
          <p:cNvSpPr txBox="1"/>
          <p:nvPr/>
        </p:nvSpPr>
        <p:spPr>
          <a:xfrm>
            <a:off x="6955571" y="491225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470E39C-DC75-42DF-BC34-FD8FF5DF1369}"/>
              </a:ext>
            </a:extLst>
          </p:cNvPr>
          <p:cNvSpPr txBox="1"/>
          <p:nvPr/>
        </p:nvSpPr>
        <p:spPr>
          <a:xfrm>
            <a:off x="6341116" y="4890575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47B87EC-495A-4941-987D-41D24D0A00B6}"/>
              </a:ext>
            </a:extLst>
          </p:cNvPr>
          <p:cNvSpPr txBox="1"/>
          <p:nvPr/>
        </p:nvSpPr>
        <p:spPr>
          <a:xfrm>
            <a:off x="5452580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35A9E22-9A97-4136-AFB3-5ED8B68BA1AC}"/>
              </a:ext>
            </a:extLst>
          </p:cNvPr>
          <p:cNvSpPr txBox="1"/>
          <p:nvPr/>
        </p:nvSpPr>
        <p:spPr>
          <a:xfrm>
            <a:off x="4838125" y="491740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2CA9BF1-9C5D-4CE6-9324-F0A722158A07}"/>
              </a:ext>
            </a:extLst>
          </p:cNvPr>
          <p:cNvSpPr txBox="1"/>
          <p:nvPr/>
        </p:nvSpPr>
        <p:spPr>
          <a:xfrm>
            <a:off x="4223670" y="491225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630DA9D-D005-4CCB-AF9A-5E6C3EF81E9F}"/>
              </a:ext>
            </a:extLst>
          </p:cNvPr>
          <p:cNvSpPr txBox="1"/>
          <p:nvPr/>
        </p:nvSpPr>
        <p:spPr>
          <a:xfrm>
            <a:off x="3609215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61B8AC77-12AF-40C6-8122-514192CDC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569" y="3889908"/>
            <a:ext cx="1115665" cy="2462997"/>
          </a:xfrm>
          <a:prstGeom prst="rect">
            <a:avLst/>
          </a:prstGeom>
        </p:spPr>
      </p:pic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8893E27-931E-405C-B0B2-6426F3839566}"/>
              </a:ext>
            </a:extLst>
          </p:cNvPr>
          <p:cNvCxnSpPr>
            <a:cxnSpLocks/>
          </p:cNvCxnSpPr>
          <p:nvPr/>
        </p:nvCxnSpPr>
        <p:spPr>
          <a:xfrm flipV="1">
            <a:off x="3863340" y="4069080"/>
            <a:ext cx="6377940" cy="400051"/>
          </a:xfrm>
          <a:prstGeom prst="straightConnector1">
            <a:avLst/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359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9014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Global index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ABF8D8F0-A7E3-4FDD-8DBE-8B60557375FE}"/>
              </a:ext>
            </a:extLst>
          </p:cNvPr>
          <p:cNvSpPr txBox="1"/>
          <p:nvPr/>
        </p:nvSpPr>
        <p:spPr>
          <a:xfrm>
            <a:off x="792029" y="1094061"/>
            <a:ext cx="108938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threadIdx.x</a:t>
            </a:r>
            <a:r>
              <a:rPr lang="en-US" sz="2400" b="1" dirty="0">
                <a:solidFill>
                  <a:srgbClr val="ED7D31"/>
                </a:solidFill>
                <a:latin typeface="Consolas" panose="020B0609020204030204" pitchFamily="49" charset="0"/>
              </a:rPr>
              <a:t> + </a:t>
            </a:r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blockIdx.x</a:t>
            </a:r>
            <a:r>
              <a:rPr lang="en-US" sz="2400" b="1" dirty="0">
                <a:solidFill>
                  <a:srgbClr val="ED7D31"/>
                </a:solidFill>
                <a:latin typeface="Consolas" panose="020B0609020204030204" pitchFamily="49" charset="0"/>
              </a:rPr>
              <a:t> * </a:t>
            </a:r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blockDim.x</a:t>
            </a:r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  <a:p>
            <a:pPr algn="ctr"/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  <a:p>
            <a:r>
              <a:rPr lang="en-US" sz="2400" b="1" dirty="0" err="1">
                <a:latin typeface="Consolas" panose="020B0609020204030204" pitchFamily="49" charset="0"/>
              </a:rPr>
              <a:t>dataIdx</a:t>
            </a:r>
            <a:r>
              <a:rPr lang="en-US" sz="2400" b="1" dirty="0">
                <a:latin typeface="Consolas" panose="020B0609020204030204" pitchFamily="49" charset="0"/>
              </a:rPr>
              <a:t> = 1 + 0 * 4 = 1</a:t>
            </a:r>
          </a:p>
          <a:p>
            <a:pPr marL="457200" indent="-457200" algn="ctr">
              <a:buFont typeface="+mj-lt"/>
              <a:buAutoNum type="arabicPeriod"/>
            </a:pPr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44EA058F-CA22-42A5-AA93-774D4BDA9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253" y="3574613"/>
            <a:ext cx="5717493" cy="3121956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3155DA1-93DF-4D95-9B8A-2AC17F615E9A}"/>
              </a:ext>
            </a:extLst>
          </p:cNvPr>
          <p:cNvSpPr txBox="1"/>
          <p:nvPr/>
        </p:nvSpPr>
        <p:spPr>
          <a:xfrm>
            <a:off x="8184481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5EF29AE-C8C8-4159-955D-D79038CCF49A}"/>
              </a:ext>
            </a:extLst>
          </p:cNvPr>
          <p:cNvSpPr txBox="1"/>
          <p:nvPr/>
        </p:nvSpPr>
        <p:spPr>
          <a:xfrm>
            <a:off x="7570026" y="491740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E2964C9-BFC6-444B-BDD8-27797A4B071A}"/>
              </a:ext>
            </a:extLst>
          </p:cNvPr>
          <p:cNvSpPr txBox="1"/>
          <p:nvPr/>
        </p:nvSpPr>
        <p:spPr>
          <a:xfrm>
            <a:off x="6955571" y="491225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470E39C-DC75-42DF-BC34-FD8FF5DF1369}"/>
              </a:ext>
            </a:extLst>
          </p:cNvPr>
          <p:cNvSpPr txBox="1"/>
          <p:nvPr/>
        </p:nvSpPr>
        <p:spPr>
          <a:xfrm>
            <a:off x="6341116" y="4890575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47B87EC-495A-4941-987D-41D24D0A00B6}"/>
              </a:ext>
            </a:extLst>
          </p:cNvPr>
          <p:cNvSpPr txBox="1"/>
          <p:nvPr/>
        </p:nvSpPr>
        <p:spPr>
          <a:xfrm>
            <a:off x="5452580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35A9E22-9A97-4136-AFB3-5ED8B68BA1AC}"/>
              </a:ext>
            </a:extLst>
          </p:cNvPr>
          <p:cNvSpPr txBox="1"/>
          <p:nvPr/>
        </p:nvSpPr>
        <p:spPr>
          <a:xfrm>
            <a:off x="4838125" y="491740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2CA9BF1-9C5D-4CE6-9324-F0A722158A07}"/>
              </a:ext>
            </a:extLst>
          </p:cNvPr>
          <p:cNvSpPr txBox="1"/>
          <p:nvPr/>
        </p:nvSpPr>
        <p:spPr>
          <a:xfrm>
            <a:off x="4223670" y="491225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630DA9D-D005-4CCB-AF9A-5E6C3EF81E9F}"/>
              </a:ext>
            </a:extLst>
          </p:cNvPr>
          <p:cNvSpPr txBox="1"/>
          <p:nvPr/>
        </p:nvSpPr>
        <p:spPr>
          <a:xfrm>
            <a:off x="3609215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61B8AC77-12AF-40C6-8122-514192CDC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569" y="3889908"/>
            <a:ext cx="1115665" cy="2462997"/>
          </a:xfrm>
          <a:prstGeom prst="rect">
            <a:avLst/>
          </a:prstGeom>
        </p:spPr>
      </p:pic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8893E27-931E-405C-B0B2-6426F3839566}"/>
              </a:ext>
            </a:extLst>
          </p:cNvPr>
          <p:cNvCxnSpPr>
            <a:cxnSpLocks/>
          </p:cNvCxnSpPr>
          <p:nvPr/>
        </p:nvCxnSpPr>
        <p:spPr>
          <a:xfrm>
            <a:off x="4423410" y="4469131"/>
            <a:ext cx="5817870" cy="228599"/>
          </a:xfrm>
          <a:prstGeom prst="straightConnector1">
            <a:avLst/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765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9014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Global index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ABF8D8F0-A7E3-4FDD-8DBE-8B60557375FE}"/>
              </a:ext>
            </a:extLst>
          </p:cNvPr>
          <p:cNvSpPr txBox="1"/>
          <p:nvPr/>
        </p:nvSpPr>
        <p:spPr>
          <a:xfrm>
            <a:off x="792029" y="1094061"/>
            <a:ext cx="108938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threadIdx.x</a:t>
            </a:r>
            <a:r>
              <a:rPr lang="en-US" sz="2400" b="1" dirty="0">
                <a:solidFill>
                  <a:srgbClr val="ED7D31"/>
                </a:solidFill>
                <a:latin typeface="Consolas" panose="020B0609020204030204" pitchFamily="49" charset="0"/>
              </a:rPr>
              <a:t> + </a:t>
            </a:r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blockIdx.x</a:t>
            </a:r>
            <a:r>
              <a:rPr lang="en-US" sz="2400" b="1" dirty="0">
                <a:solidFill>
                  <a:srgbClr val="ED7D31"/>
                </a:solidFill>
                <a:latin typeface="Consolas" panose="020B0609020204030204" pitchFamily="49" charset="0"/>
              </a:rPr>
              <a:t> * </a:t>
            </a:r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blockDim.x</a:t>
            </a:r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  <a:p>
            <a:pPr algn="ctr"/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  <a:p>
            <a:r>
              <a:rPr lang="en-US" sz="2400" b="1" dirty="0" err="1">
                <a:latin typeface="Consolas" panose="020B0609020204030204" pitchFamily="49" charset="0"/>
              </a:rPr>
              <a:t>dataIdx</a:t>
            </a:r>
            <a:r>
              <a:rPr lang="en-US" sz="2400" b="1" dirty="0">
                <a:latin typeface="Consolas" panose="020B0609020204030204" pitchFamily="49" charset="0"/>
              </a:rPr>
              <a:t> = 2 + 0 * 4 = 2</a:t>
            </a:r>
          </a:p>
          <a:p>
            <a:pPr marL="457200" indent="-457200" algn="ctr">
              <a:buFont typeface="+mj-lt"/>
              <a:buAutoNum type="arabicPeriod"/>
            </a:pPr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44EA058F-CA22-42A5-AA93-774D4BDA9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253" y="3574613"/>
            <a:ext cx="5717493" cy="3121956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3155DA1-93DF-4D95-9B8A-2AC17F615E9A}"/>
              </a:ext>
            </a:extLst>
          </p:cNvPr>
          <p:cNvSpPr txBox="1"/>
          <p:nvPr/>
        </p:nvSpPr>
        <p:spPr>
          <a:xfrm>
            <a:off x="8184481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5EF29AE-C8C8-4159-955D-D79038CCF49A}"/>
              </a:ext>
            </a:extLst>
          </p:cNvPr>
          <p:cNvSpPr txBox="1"/>
          <p:nvPr/>
        </p:nvSpPr>
        <p:spPr>
          <a:xfrm>
            <a:off x="7570026" y="491740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E2964C9-BFC6-444B-BDD8-27797A4B071A}"/>
              </a:ext>
            </a:extLst>
          </p:cNvPr>
          <p:cNvSpPr txBox="1"/>
          <p:nvPr/>
        </p:nvSpPr>
        <p:spPr>
          <a:xfrm>
            <a:off x="6955571" y="491225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470E39C-DC75-42DF-BC34-FD8FF5DF1369}"/>
              </a:ext>
            </a:extLst>
          </p:cNvPr>
          <p:cNvSpPr txBox="1"/>
          <p:nvPr/>
        </p:nvSpPr>
        <p:spPr>
          <a:xfrm>
            <a:off x="6341116" y="4890575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47B87EC-495A-4941-987D-41D24D0A00B6}"/>
              </a:ext>
            </a:extLst>
          </p:cNvPr>
          <p:cNvSpPr txBox="1"/>
          <p:nvPr/>
        </p:nvSpPr>
        <p:spPr>
          <a:xfrm>
            <a:off x="5452580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35A9E22-9A97-4136-AFB3-5ED8B68BA1AC}"/>
              </a:ext>
            </a:extLst>
          </p:cNvPr>
          <p:cNvSpPr txBox="1"/>
          <p:nvPr/>
        </p:nvSpPr>
        <p:spPr>
          <a:xfrm>
            <a:off x="4838125" y="491740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2CA9BF1-9C5D-4CE6-9324-F0A722158A07}"/>
              </a:ext>
            </a:extLst>
          </p:cNvPr>
          <p:cNvSpPr txBox="1"/>
          <p:nvPr/>
        </p:nvSpPr>
        <p:spPr>
          <a:xfrm>
            <a:off x="4223670" y="491225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630DA9D-D005-4CCB-AF9A-5E6C3EF81E9F}"/>
              </a:ext>
            </a:extLst>
          </p:cNvPr>
          <p:cNvSpPr txBox="1"/>
          <p:nvPr/>
        </p:nvSpPr>
        <p:spPr>
          <a:xfrm>
            <a:off x="3609215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61B8AC77-12AF-40C6-8122-514192CDC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569" y="3889908"/>
            <a:ext cx="1115665" cy="2462997"/>
          </a:xfrm>
          <a:prstGeom prst="rect">
            <a:avLst/>
          </a:prstGeom>
        </p:spPr>
      </p:pic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8893E27-931E-405C-B0B2-6426F3839566}"/>
              </a:ext>
            </a:extLst>
          </p:cNvPr>
          <p:cNvCxnSpPr>
            <a:cxnSpLocks/>
          </p:cNvCxnSpPr>
          <p:nvPr/>
        </p:nvCxnSpPr>
        <p:spPr>
          <a:xfrm>
            <a:off x="5029200" y="4743451"/>
            <a:ext cx="5212080" cy="635622"/>
          </a:xfrm>
          <a:prstGeom prst="straightConnector1">
            <a:avLst/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5981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9014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Global index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ABF8D8F0-A7E3-4FDD-8DBE-8B60557375FE}"/>
              </a:ext>
            </a:extLst>
          </p:cNvPr>
          <p:cNvSpPr txBox="1"/>
          <p:nvPr/>
        </p:nvSpPr>
        <p:spPr>
          <a:xfrm>
            <a:off x="792029" y="1094061"/>
            <a:ext cx="108938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threadIdx.x</a:t>
            </a:r>
            <a:r>
              <a:rPr lang="en-US" sz="2400" b="1" dirty="0">
                <a:solidFill>
                  <a:srgbClr val="ED7D31"/>
                </a:solidFill>
                <a:latin typeface="Consolas" panose="020B0609020204030204" pitchFamily="49" charset="0"/>
              </a:rPr>
              <a:t> + </a:t>
            </a:r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blockIdx.x</a:t>
            </a:r>
            <a:r>
              <a:rPr lang="en-US" sz="2400" b="1" dirty="0">
                <a:solidFill>
                  <a:srgbClr val="ED7D31"/>
                </a:solidFill>
                <a:latin typeface="Consolas" panose="020B0609020204030204" pitchFamily="49" charset="0"/>
              </a:rPr>
              <a:t> * </a:t>
            </a:r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blockDim.x</a:t>
            </a:r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  <a:p>
            <a:pPr algn="ctr"/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  <a:p>
            <a:r>
              <a:rPr lang="en-US" sz="2400" b="1" dirty="0" err="1">
                <a:latin typeface="Consolas" panose="020B0609020204030204" pitchFamily="49" charset="0"/>
              </a:rPr>
              <a:t>dataIdx</a:t>
            </a:r>
            <a:r>
              <a:rPr lang="en-US" sz="2400" b="1" dirty="0">
                <a:latin typeface="Consolas" panose="020B0609020204030204" pitchFamily="49" charset="0"/>
              </a:rPr>
              <a:t> = 3 + 0 * 4 = 3</a:t>
            </a:r>
          </a:p>
          <a:p>
            <a:pPr marL="457200" indent="-457200" algn="ctr">
              <a:buFont typeface="+mj-lt"/>
              <a:buAutoNum type="arabicPeriod"/>
            </a:pPr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44EA058F-CA22-42A5-AA93-774D4BDA9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253" y="3574613"/>
            <a:ext cx="5717493" cy="3121956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3155DA1-93DF-4D95-9B8A-2AC17F615E9A}"/>
              </a:ext>
            </a:extLst>
          </p:cNvPr>
          <p:cNvSpPr txBox="1"/>
          <p:nvPr/>
        </p:nvSpPr>
        <p:spPr>
          <a:xfrm>
            <a:off x="8184481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5EF29AE-C8C8-4159-955D-D79038CCF49A}"/>
              </a:ext>
            </a:extLst>
          </p:cNvPr>
          <p:cNvSpPr txBox="1"/>
          <p:nvPr/>
        </p:nvSpPr>
        <p:spPr>
          <a:xfrm>
            <a:off x="7570026" y="491740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E2964C9-BFC6-444B-BDD8-27797A4B071A}"/>
              </a:ext>
            </a:extLst>
          </p:cNvPr>
          <p:cNvSpPr txBox="1"/>
          <p:nvPr/>
        </p:nvSpPr>
        <p:spPr>
          <a:xfrm>
            <a:off x="6955571" y="491225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470E39C-DC75-42DF-BC34-FD8FF5DF1369}"/>
              </a:ext>
            </a:extLst>
          </p:cNvPr>
          <p:cNvSpPr txBox="1"/>
          <p:nvPr/>
        </p:nvSpPr>
        <p:spPr>
          <a:xfrm>
            <a:off x="6341116" y="4890575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47B87EC-495A-4941-987D-41D24D0A00B6}"/>
              </a:ext>
            </a:extLst>
          </p:cNvPr>
          <p:cNvSpPr txBox="1"/>
          <p:nvPr/>
        </p:nvSpPr>
        <p:spPr>
          <a:xfrm>
            <a:off x="5452580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35A9E22-9A97-4136-AFB3-5ED8B68BA1AC}"/>
              </a:ext>
            </a:extLst>
          </p:cNvPr>
          <p:cNvSpPr txBox="1"/>
          <p:nvPr/>
        </p:nvSpPr>
        <p:spPr>
          <a:xfrm>
            <a:off x="4838125" y="491740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2CA9BF1-9C5D-4CE6-9324-F0A722158A07}"/>
              </a:ext>
            </a:extLst>
          </p:cNvPr>
          <p:cNvSpPr txBox="1"/>
          <p:nvPr/>
        </p:nvSpPr>
        <p:spPr>
          <a:xfrm>
            <a:off x="4223670" y="491225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630DA9D-D005-4CCB-AF9A-5E6C3EF81E9F}"/>
              </a:ext>
            </a:extLst>
          </p:cNvPr>
          <p:cNvSpPr txBox="1"/>
          <p:nvPr/>
        </p:nvSpPr>
        <p:spPr>
          <a:xfrm>
            <a:off x="3609215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61B8AC77-12AF-40C6-8122-514192CDC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569" y="3889908"/>
            <a:ext cx="1115665" cy="2462997"/>
          </a:xfrm>
          <a:prstGeom prst="rect">
            <a:avLst/>
          </a:prstGeom>
        </p:spPr>
      </p:pic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8893E27-931E-405C-B0B2-6426F3839566}"/>
              </a:ext>
            </a:extLst>
          </p:cNvPr>
          <p:cNvCxnSpPr>
            <a:cxnSpLocks/>
          </p:cNvCxnSpPr>
          <p:nvPr/>
        </p:nvCxnSpPr>
        <p:spPr>
          <a:xfrm>
            <a:off x="5577840" y="5680710"/>
            <a:ext cx="4743450" cy="331470"/>
          </a:xfrm>
          <a:prstGeom prst="straightConnector1">
            <a:avLst/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898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B70D96-3BEB-4797-A378-49F5131287BA}"/>
              </a:ext>
            </a:extLst>
          </p:cNvPr>
          <p:cNvSpPr txBox="1"/>
          <p:nvPr/>
        </p:nvSpPr>
        <p:spPr>
          <a:xfrm>
            <a:off x="792029" y="1094061"/>
            <a:ext cx="1089381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Century Gothic" panose="020B0502020202020204" pitchFamily="34" charset="0"/>
              </a:rPr>
              <a:t>CUDA</a:t>
            </a:r>
            <a:r>
              <a:rPr lang="en-US" sz="2400" dirty="0">
                <a:latin typeface="Century Gothic" panose="020B0502020202020204" pitchFamily="34" charset="0"/>
              </a:rPr>
              <a:t> C/C++ and FORTRAN </a:t>
            </a:r>
            <a:r>
              <a:rPr lang="en-US" sz="2400" b="1" dirty="0">
                <a:latin typeface="Century Gothic" panose="020B0502020202020204" pitchFamily="34" charset="0"/>
              </a:rPr>
              <a:t>API</a:t>
            </a:r>
            <a:r>
              <a:rPr lang="en-US" sz="2400" dirty="0">
                <a:latin typeface="Century Gothic" panose="020B0502020202020204" pitchFamily="34" charset="0"/>
              </a:rPr>
              <a:t> allow you to: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i="1" dirty="0">
                <a:latin typeface="Century Gothic" panose="020B0502020202020204" pitchFamily="34" charset="0"/>
              </a:rPr>
              <a:t>control and query available </a:t>
            </a:r>
            <a:r>
              <a:rPr lang="en-US" sz="2400" dirty="0">
                <a:latin typeface="Century Gothic" panose="020B0502020202020204" pitchFamily="34" charset="0"/>
              </a:rPr>
              <a:t>GPU devices,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i="1" dirty="0">
                <a:latin typeface="Century Gothic" panose="020B0502020202020204" pitchFamily="34" charset="0"/>
              </a:rPr>
              <a:t>manage GPU memory </a:t>
            </a:r>
            <a:r>
              <a:rPr lang="en-US" sz="2400" dirty="0">
                <a:latin typeface="Century Gothic" panose="020B0502020202020204" pitchFamily="34" charset="0"/>
              </a:rPr>
              <a:t>allocation and data transfers,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i="1" dirty="0">
                <a:latin typeface="Century Gothic" panose="020B0502020202020204" pitchFamily="34" charset="0"/>
              </a:rPr>
              <a:t>manage</a:t>
            </a:r>
            <a:r>
              <a:rPr lang="en-US" sz="2400" dirty="0">
                <a:latin typeface="Century Gothic" panose="020B0502020202020204" pitchFamily="34" charset="0"/>
              </a:rPr>
              <a:t> and control </a:t>
            </a:r>
            <a:r>
              <a:rPr lang="en-US" sz="2400" i="1" dirty="0">
                <a:latin typeface="Century Gothic" panose="020B0502020202020204" pitchFamily="34" charset="0"/>
              </a:rPr>
              <a:t>independent work queues</a:t>
            </a:r>
            <a:r>
              <a:rPr lang="en-US" sz="2400" dirty="0">
                <a:latin typeface="Century Gothic" panose="020B0502020202020204" pitchFamily="34" charset="0"/>
              </a:rPr>
              <a:t>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define special language extension to </a:t>
            </a:r>
            <a:r>
              <a:rPr lang="en-US" sz="2400" i="1" dirty="0">
                <a:latin typeface="Century Gothic" panose="020B0502020202020204" pitchFamily="34" charset="0"/>
              </a:rPr>
              <a:t>express thread parallelism </a:t>
            </a:r>
            <a:r>
              <a:rPr lang="en-US" sz="2400" dirty="0">
                <a:latin typeface="Century Gothic" panose="020B0502020202020204" pitchFamily="34" charset="0"/>
              </a:rPr>
              <a:t>of selected functions (kernel) which will be executed on the GPU by thousands of threads.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The </a:t>
            </a:r>
            <a:r>
              <a:rPr lang="en-GB" sz="2400" b="1" i="1" dirty="0">
                <a:latin typeface="Century Gothic" panose="020B0502020202020204" pitchFamily="34" charset="0"/>
              </a:rPr>
              <a:t>SDK</a:t>
            </a:r>
            <a:r>
              <a:rPr lang="en-GB" sz="2400" i="1" dirty="0">
                <a:latin typeface="Century Gothic" panose="020B0502020202020204" pitchFamily="34" charset="0"/>
              </a:rPr>
              <a:t> includes</a:t>
            </a:r>
            <a:r>
              <a:rPr lang="en-GB" sz="2400" dirty="0">
                <a:latin typeface="Century Gothic" panose="020B0502020202020204" pitchFamily="34" charset="0"/>
              </a:rPr>
              <a:t>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drivers, runtimes and API,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compiler wrappers for compiling </a:t>
            </a:r>
            <a:r>
              <a:rPr lang="en-GB" sz="2400" dirty="0" err="1">
                <a:latin typeface="Century Gothic" panose="020B0502020202020204" pitchFamily="34" charset="0"/>
              </a:rPr>
              <a:t>cuda</a:t>
            </a:r>
            <a:r>
              <a:rPr lang="en-GB" sz="2400" dirty="0">
                <a:latin typeface="Century Gothic" panose="020B0502020202020204" pitchFamily="34" charset="0"/>
              </a:rPr>
              <a:t> code (</a:t>
            </a:r>
            <a:r>
              <a:rPr lang="en-GB" sz="2400" dirty="0" err="1">
                <a:latin typeface="Century Gothic" panose="020B0502020202020204" pitchFamily="34" charset="0"/>
              </a:rPr>
              <a:t>nvcc</a:t>
            </a:r>
            <a:r>
              <a:rPr lang="en-GB" sz="2400" dirty="0">
                <a:latin typeface="Century Gothic" panose="020B0502020202020204" pitchFamily="34" charset="0"/>
              </a:rPr>
              <a:t>),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libraries (</a:t>
            </a:r>
            <a:r>
              <a:rPr lang="en-GB" sz="2400" dirty="0" err="1">
                <a:latin typeface="Century Gothic" panose="020B0502020202020204" pitchFamily="34" charset="0"/>
              </a:rPr>
              <a:t>cuBLAS</a:t>
            </a:r>
            <a:r>
              <a:rPr lang="en-GB" sz="2400" dirty="0">
                <a:latin typeface="Century Gothic" panose="020B0502020202020204" pitchFamily="34" charset="0"/>
              </a:rPr>
              <a:t>, </a:t>
            </a:r>
            <a:r>
              <a:rPr lang="en-GB" sz="2400" dirty="0" err="1">
                <a:latin typeface="Century Gothic" panose="020B0502020202020204" pitchFamily="34" charset="0"/>
              </a:rPr>
              <a:t>cuFFT</a:t>
            </a:r>
            <a:r>
              <a:rPr lang="en-GB" sz="2400" dirty="0">
                <a:latin typeface="Century Gothic" panose="020B0502020202020204" pitchFamily="34" charset="0"/>
              </a:rPr>
              <a:t>, </a:t>
            </a:r>
            <a:r>
              <a:rPr lang="en-GB" sz="2400" dirty="0" err="1">
                <a:latin typeface="Century Gothic" panose="020B0502020202020204" pitchFamily="34" charset="0"/>
              </a:rPr>
              <a:t>cuSolver</a:t>
            </a:r>
            <a:r>
              <a:rPr lang="en-GB" sz="2400" dirty="0">
                <a:latin typeface="Century Gothic" panose="020B0502020202020204" pitchFamily="34" charset="0"/>
              </a:rPr>
              <a:t>, etc),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debuggers (</a:t>
            </a:r>
            <a:r>
              <a:rPr lang="en-GB" sz="2400" dirty="0" err="1">
                <a:latin typeface="Century Gothic" panose="020B0502020202020204" pitchFamily="34" charset="0"/>
              </a:rPr>
              <a:t>cuda-gdb</a:t>
            </a:r>
            <a:r>
              <a:rPr lang="en-GB" sz="2400" dirty="0">
                <a:latin typeface="Century Gothic" panose="020B0502020202020204" pitchFamily="34" charset="0"/>
              </a:rPr>
              <a:t>, </a:t>
            </a:r>
            <a:r>
              <a:rPr lang="en-GB" sz="2400" dirty="0" err="1">
                <a:latin typeface="Century Gothic" panose="020B0502020202020204" pitchFamily="34" charset="0"/>
              </a:rPr>
              <a:t>cuda-memcheck</a:t>
            </a:r>
            <a:r>
              <a:rPr lang="en-GB" sz="2400" dirty="0">
                <a:latin typeface="Century Gothic" panose="020B0502020202020204" pitchFamily="34" charset="0"/>
              </a:rPr>
              <a:t>), profilers (</a:t>
            </a:r>
            <a:r>
              <a:rPr lang="en-GB" sz="2400" dirty="0" err="1">
                <a:latin typeface="Century Gothic" panose="020B0502020202020204" pitchFamily="34" charset="0"/>
              </a:rPr>
              <a:t>nvprof</a:t>
            </a:r>
            <a:r>
              <a:rPr lang="en-GB" sz="2400" dirty="0">
                <a:latin typeface="Century Gothic" panose="020B0502020202020204" pitchFamily="34" charset="0"/>
              </a:rPr>
              <a:t>, </a:t>
            </a:r>
            <a:r>
              <a:rPr lang="en-GB" sz="2400" dirty="0" err="1">
                <a:latin typeface="Century Gothic" panose="020B0502020202020204" pitchFamily="34" charset="0"/>
              </a:rPr>
              <a:t>nView</a:t>
            </a:r>
            <a:r>
              <a:rPr lang="en-GB" sz="2400" dirty="0">
                <a:latin typeface="Century Gothic" panose="020B0502020202020204" pitchFamily="34" charset="0"/>
              </a:rPr>
              <a:t>), etc.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4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Compute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Unified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Device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004341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9014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Global index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ABF8D8F0-A7E3-4FDD-8DBE-8B60557375FE}"/>
              </a:ext>
            </a:extLst>
          </p:cNvPr>
          <p:cNvSpPr txBox="1"/>
          <p:nvPr/>
        </p:nvSpPr>
        <p:spPr>
          <a:xfrm>
            <a:off x="792029" y="1094061"/>
            <a:ext cx="108938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threadIdx.x</a:t>
            </a:r>
            <a:r>
              <a:rPr lang="en-US" sz="2400" b="1" dirty="0">
                <a:solidFill>
                  <a:srgbClr val="ED7D31"/>
                </a:solidFill>
                <a:latin typeface="Consolas" panose="020B0609020204030204" pitchFamily="49" charset="0"/>
              </a:rPr>
              <a:t> + </a:t>
            </a:r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blockIdx.x</a:t>
            </a:r>
            <a:r>
              <a:rPr lang="en-US" sz="2400" b="1" dirty="0">
                <a:solidFill>
                  <a:srgbClr val="ED7D31"/>
                </a:solidFill>
                <a:latin typeface="Consolas" panose="020B0609020204030204" pitchFamily="49" charset="0"/>
              </a:rPr>
              <a:t> * </a:t>
            </a:r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blockDim.x</a:t>
            </a:r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  <a:p>
            <a:pPr algn="ctr"/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  <a:p>
            <a:r>
              <a:rPr lang="en-US" sz="2400" b="1" dirty="0" err="1">
                <a:latin typeface="Consolas" panose="020B0609020204030204" pitchFamily="49" charset="0"/>
              </a:rPr>
              <a:t>dataIdx</a:t>
            </a:r>
            <a:r>
              <a:rPr lang="en-US" sz="2400" b="1" dirty="0">
                <a:latin typeface="Consolas" panose="020B0609020204030204" pitchFamily="49" charset="0"/>
              </a:rPr>
              <a:t> = 0 + 1 * 4 = 4</a:t>
            </a:r>
          </a:p>
          <a:p>
            <a:pPr marL="457200" indent="-457200" algn="ctr">
              <a:buFont typeface="+mj-lt"/>
              <a:buAutoNum type="arabicPeriod"/>
            </a:pPr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44EA058F-CA22-42A5-AA93-774D4BDA9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253" y="3574613"/>
            <a:ext cx="5717493" cy="3121956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3155DA1-93DF-4D95-9B8A-2AC17F615E9A}"/>
              </a:ext>
            </a:extLst>
          </p:cNvPr>
          <p:cNvSpPr txBox="1"/>
          <p:nvPr/>
        </p:nvSpPr>
        <p:spPr>
          <a:xfrm>
            <a:off x="8184481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5EF29AE-C8C8-4159-955D-D79038CCF49A}"/>
              </a:ext>
            </a:extLst>
          </p:cNvPr>
          <p:cNvSpPr txBox="1"/>
          <p:nvPr/>
        </p:nvSpPr>
        <p:spPr>
          <a:xfrm>
            <a:off x="7570026" y="491740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E2964C9-BFC6-444B-BDD8-27797A4B071A}"/>
              </a:ext>
            </a:extLst>
          </p:cNvPr>
          <p:cNvSpPr txBox="1"/>
          <p:nvPr/>
        </p:nvSpPr>
        <p:spPr>
          <a:xfrm>
            <a:off x="6955571" y="491225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470E39C-DC75-42DF-BC34-FD8FF5DF1369}"/>
              </a:ext>
            </a:extLst>
          </p:cNvPr>
          <p:cNvSpPr txBox="1"/>
          <p:nvPr/>
        </p:nvSpPr>
        <p:spPr>
          <a:xfrm>
            <a:off x="6341116" y="4890575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47B87EC-495A-4941-987D-41D24D0A00B6}"/>
              </a:ext>
            </a:extLst>
          </p:cNvPr>
          <p:cNvSpPr txBox="1"/>
          <p:nvPr/>
        </p:nvSpPr>
        <p:spPr>
          <a:xfrm>
            <a:off x="5452580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35A9E22-9A97-4136-AFB3-5ED8B68BA1AC}"/>
              </a:ext>
            </a:extLst>
          </p:cNvPr>
          <p:cNvSpPr txBox="1"/>
          <p:nvPr/>
        </p:nvSpPr>
        <p:spPr>
          <a:xfrm>
            <a:off x="4838125" y="491740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2CA9BF1-9C5D-4CE6-9324-F0A722158A07}"/>
              </a:ext>
            </a:extLst>
          </p:cNvPr>
          <p:cNvSpPr txBox="1"/>
          <p:nvPr/>
        </p:nvSpPr>
        <p:spPr>
          <a:xfrm>
            <a:off x="4223670" y="491225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630DA9D-D005-4CCB-AF9A-5E6C3EF81E9F}"/>
              </a:ext>
            </a:extLst>
          </p:cNvPr>
          <p:cNvSpPr txBox="1"/>
          <p:nvPr/>
        </p:nvSpPr>
        <p:spPr>
          <a:xfrm>
            <a:off x="3609215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61B8AC77-12AF-40C6-8122-514192CDC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569" y="3889908"/>
            <a:ext cx="1115665" cy="2462997"/>
          </a:xfrm>
          <a:prstGeom prst="rect">
            <a:avLst/>
          </a:prstGeom>
        </p:spPr>
      </p:pic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8893E27-931E-405C-B0B2-6426F3839566}"/>
              </a:ext>
            </a:extLst>
          </p:cNvPr>
          <p:cNvCxnSpPr>
            <a:cxnSpLocks/>
          </p:cNvCxnSpPr>
          <p:nvPr/>
        </p:nvCxnSpPr>
        <p:spPr>
          <a:xfrm flipV="1">
            <a:off x="6698906" y="4056761"/>
            <a:ext cx="4084834" cy="629539"/>
          </a:xfrm>
          <a:prstGeom prst="straightConnector1">
            <a:avLst/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274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9014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Global index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ABF8D8F0-A7E3-4FDD-8DBE-8B60557375FE}"/>
              </a:ext>
            </a:extLst>
          </p:cNvPr>
          <p:cNvSpPr txBox="1"/>
          <p:nvPr/>
        </p:nvSpPr>
        <p:spPr>
          <a:xfrm>
            <a:off x="792029" y="1094061"/>
            <a:ext cx="108938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threadIdx.x</a:t>
            </a:r>
            <a:r>
              <a:rPr lang="en-US" sz="2400" b="1" dirty="0">
                <a:solidFill>
                  <a:srgbClr val="ED7D31"/>
                </a:solidFill>
                <a:latin typeface="Consolas" panose="020B0609020204030204" pitchFamily="49" charset="0"/>
              </a:rPr>
              <a:t> + </a:t>
            </a:r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blockIdx.x</a:t>
            </a:r>
            <a:r>
              <a:rPr lang="en-US" sz="2400" b="1" dirty="0">
                <a:solidFill>
                  <a:srgbClr val="ED7D31"/>
                </a:solidFill>
                <a:latin typeface="Consolas" panose="020B0609020204030204" pitchFamily="49" charset="0"/>
              </a:rPr>
              <a:t> * </a:t>
            </a:r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blockDim.x</a:t>
            </a:r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  <a:p>
            <a:pPr algn="ctr"/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  <a:p>
            <a:r>
              <a:rPr lang="en-US" sz="2400" b="1" dirty="0" err="1">
                <a:latin typeface="Consolas" panose="020B0609020204030204" pitchFamily="49" charset="0"/>
              </a:rPr>
              <a:t>dataIdx</a:t>
            </a:r>
            <a:r>
              <a:rPr lang="en-US" sz="2400" b="1" dirty="0">
                <a:latin typeface="Consolas" panose="020B0609020204030204" pitchFamily="49" charset="0"/>
              </a:rPr>
              <a:t> = 1 + 1 * 4 = 5</a:t>
            </a:r>
          </a:p>
          <a:p>
            <a:pPr marL="457200" indent="-457200" algn="ctr">
              <a:buFont typeface="+mj-lt"/>
              <a:buAutoNum type="arabicPeriod"/>
            </a:pPr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44EA058F-CA22-42A5-AA93-774D4BDA9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253" y="3574613"/>
            <a:ext cx="5717493" cy="3121956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3155DA1-93DF-4D95-9B8A-2AC17F615E9A}"/>
              </a:ext>
            </a:extLst>
          </p:cNvPr>
          <p:cNvSpPr txBox="1"/>
          <p:nvPr/>
        </p:nvSpPr>
        <p:spPr>
          <a:xfrm>
            <a:off x="8184481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5EF29AE-C8C8-4159-955D-D79038CCF49A}"/>
              </a:ext>
            </a:extLst>
          </p:cNvPr>
          <p:cNvSpPr txBox="1"/>
          <p:nvPr/>
        </p:nvSpPr>
        <p:spPr>
          <a:xfrm>
            <a:off x="7570026" y="491740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E2964C9-BFC6-444B-BDD8-27797A4B071A}"/>
              </a:ext>
            </a:extLst>
          </p:cNvPr>
          <p:cNvSpPr txBox="1"/>
          <p:nvPr/>
        </p:nvSpPr>
        <p:spPr>
          <a:xfrm>
            <a:off x="6955571" y="491225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470E39C-DC75-42DF-BC34-FD8FF5DF1369}"/>
              </a:ext>
            </a:extLst>
          </p:cNvPr>
          <p:cNvSpPr txBox="1"/>
          <p:nvPr/>
        </p:nvSpPr>
        <p:spPr>
          <a:xfrm>
            <a:off x="6341116" y="4890575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47B87EC-495A-4941-987D-41D24D0A00B6}"/>
              </a:ext>
            </a:extLst>
          </p:cNvPr>
          <p:cNvSpPr txBox="1"/>
          <p:nvPr/>
        </p:nvSpPr>
        <p:spPr>
          <a:xfrm>
            <a:off x="5452580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35A9E22-9A97-4136-AFB3-5ED8B68BA1AC}"/>
              </a:ext>
            </a:extLst>
          </p:cNvPr>
          <p:cNvSpPr txBox="1"/>
          <p:nvPr/>
        </p:nvSpPr>
        <p:spPr>
          <a:xfrm>
            <a:off x="4838125" y="491740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2CA9BF1-9C5D-4CE6-9324-F0A722158A07}"/>
              </a:ext>
            </a:extLst>
          </p:cNvPr>
          <p:cNvSpPr txBox="1"/>
          <p:nvPr/>
        </p:nvSpPr>
        <p:spPr>
          <a:xfrm>
            <a:off x="4223670" y="491225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630DA9D-D005-4CCB-AF9A-5E6C3EF81E9F}"/>
              </a:ext>
            </a:extLst>
          </p:cNvPr>
          <p:cNvSpPr txBox="1"/>
          <p:nvPr/>
        </p:nvSpPr>
        <p:spPr>
          <a:xfrm>
            <a:off x="3609215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61B8AC77-12AF-40C6-8122-514192CDC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569" y="3889908"/>
            <a:ext cx="1115665" cy="2462997"/>
          </a:xfrm>
          <a:prstGeom prst="rect">
            <a:avLst/>
          </a:prstGeom>
        </p:spPr>
      </p:pic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8893E27-931E-405C-B0B2-6426F3839566}"/>
              </a:ext>
            </a:extLst>
          </p:cNvPr>
          <p:cNvCxnSpPr>
            <a:cxnSpLocks/>
          </p:cNvCxnSpPr>
          <p:nvPr/>
        </p:nvCxnSpPr>
        <p:spPr>
          <a:xfrm>
            <a:off x="7155180" y="4572001"/>
            <a:ext cx="3669030" cy="182879"/>
          </a:xfrm>
          <a:prstGeom prst="straightConnector1">
            <a:avLst/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135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9014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Global index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ABF8D8F0-A7E3-4FDD-8DBE-8B60557375FE}"/>
              </a:ext>
            </a:extLst>
          </p:cNvPr>
          <p:cNvSpPr txBox="1"/>
          <p:nvPr/>
        </p:nvSpPr>
        <p:spPr>
          <a:xfrm>
            <a:off x="792029" y="1094061"/>
            <a:ext cx="108938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threadIdx.x</a:t>
            </a:r>
            <a:r>
              <a:rPr lang="en-US" sz="2400" b="1" dirty="0">
                <a:solidFill>
                  <a:srgbClr val="ED7D31"/>
                </a:solidFill>
                <a:latin typeface="Consolas" panose="020B0609020204030204" pitchFamily="49" charset="0"/>
              </a:rPr>
              <a:t> + </a:t>
            </a:r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blockIdx.x</a:t>
            </a:r>
            <a:r>
              <a:rPr lang="en-US" sz="2400" b="1" dirty="0">
                <a:solidFill>
                  <a:srgbClr val="ED7D31"/>
                </a:solidFill>
                <a:latin typeface="Consolas" panose="020B0609020204030204" pitchFamily="49" charset="0"/>
              </a:rPr>
              <a:t> * </a:t>
            </a:r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blockDim.x</a:t>
            </a:r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  <a:p>
            <a:pPr algn="ctr"/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  <a:p>
            <a:r>
              <a:rPr lang="en-US" sz="2400" b="1" dirty="0" err="1">
                <a:latin typeface="Consolas" panose="020B0609020204030204" pitchFamily="49" charset="0"/>
              </a:rPr>
              <a:t>dataIdx</a:t>
            </a:r>
            <a:r>
              <a:rPr lang="en-US" sz="2400" b="1" dirty="0">
                <a:latin typeface="Consolas" panose="020B0609020204030204" pitchFamily="49" charset="0"/>
              </a:rPr>
              <a:t> = 2 + 1 * 4 = 6</a:t>
            </a:r>
          </a:p>
          <a:p>
            <a:pPr marL="457200" indent="-457200" algn="ctr">
              <a:buFont typeface="+mj-lt"/>
              <a:buAutoNum type="arabicPeriod"/>
            </a:pPr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44EA058F-CA22-42A5-AA93-774D4BDA9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253" y="3574613"/>
            <a:ext cx="5717493" cy="3121956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3155DA1-93DF-4D95-9B8A-2AC17F615E9A}"/>
              </a:ext>
            </a:extLst>
          </p:cNvPr>
          <p:cNvSpPr txBox="1"/>
          <p:nvPr/>
        </p:nvSpPr>
        <p:spPr>
          <a:xfrm>
            <a:off x="8184481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5EF29AE-C8C8-4159-955D-D79038CCF49A}"/>
              </a:ext>
            </a:extLst>
          </p:cNvPr>
          <p:cNvSpPr txBox="1"/>
          <p:nvPr/>
        </p:nvSpPr>
        <p:spPr>
          <a:xfrm>
            <a:off x="7570026" y="491740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E2964C9-BFC6-444B-BDD8-27797A4B071A}"/>
              </a:ext>
            </a:extLst>
          </p:cNvPr>
          <p:cNvSpPr txBox="1"/>
          <p:nvPr/>
        </p:nvSpPr>
        <p:spPr>
          <a:xfrm>
            <a:off x="6955571" y="491225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470E39C-DC75-42DF-BC34-FD8FF5DF1369}"/>
              </a:ext>
            </a:extLst>
          </p:cNvPr>
          <p:cNvSpPr txBox="1"/>
          <p:nvPr/>
        </p:nvSpPr>
        <p:spPr>
          <a:xfrm>
            <a:off x="6341116" y="4890575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47B87EC-495A-4941-987D-41D24D0A00B6}"/>
              </a:ext>
            </a:extLst>
          </p:cNvPr>
          <p:cNvSpPr txBox="1"/>
          <p:nvPr/>
        </p:nvSpPr>
        <p:spPr>
          <a:xfrm>
            <a:off x="5452580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35A9E22-9A97-4136-AFB3-5ED8B68BA1AC}"/>
              </a:ext>
            </a:extLst>
          </p:cNvPr>
          <p:cNvSpPr txBox="1"/>
          <p:nvPr/>
        </p:nvSpPr>
        <p:spPr>
          <a:xfrm>
            <a:off x="4838125" y="491740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2CA9BF1-9C5D-4CE6-9324-F0A722158A07}"/>
              </a:ext>
            </a:extLst>
          </p:cNvPr>
          <p:cNvSpPr txBox="1"/>
          <p:nvPr/>
        </p:nvSpPr>
        <p:spPr>
          <a:xfrm>
            <a:off x="4223670" y="491225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630DA9D-D005-4CCB-AF9A-5E6C3EF81E9F}"/>
              </a:ext>
            </a:extLst>
          </p:cNvPr>
          <p:cNvSpPr txBox="1"/>
          <p:nvPr/>
        </p:nvSpPr>
        <p:spPr>
          <a:xfrm>
            <a:off x="3609215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61B8AC77-12AF-40C6-8122-514192CDC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569" y="3889908"/>
            <a:ext cx="1115665" cy="2462997"/>
          </a:xfrm>
          <a:prstGeom prst="rect">
            <a:avLst/>
          </a:prstGeom>
        </p:spPr>
      </p:pic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8893E27-931E-405C-B0B2-6426F3839566}"/>
              </a:ext>
            </a:extLst>
          </p:cNvPr>
          <p:cNvCxnSpPr>
            <a:cxnSpLocks/>
          </p:cNvCxnSpPr>
          <p:nvPr/>
        </p:nvCxnSpPr>
        <p:spPr>
          <a:xfrm>
            <a:off x="7829550" y="4674871"/>
            <a:ext cx="2994660" cy="677369"/>
          </a:xfrm>
          <a:prstGeom prst="straightConnector1">
            <a:avLst/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7883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9014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Global index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ABF8D8F0-A7E3-4FDD-8DBE-8B60557375FE}"/>
              </a:ext>
            </a:extLst>
          </p:cNvPr>
          <p:cNvSpPr txBox="1"/>
          <p:nvPr/>
        </p:nvSpPr>
        <p:spPr>
          <a:xfrm>
            <a:off x="792029" y="1094061"/>
            <a:ext cx="108938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threadIdx.x</a:t>
            </a:r>
            <a:r>
              <a:rPr lang="en-US" sz="2400" b="1" dirty="0">
                <a:solidFill>
                  <a:srgbClr val="ED7D31"/>
                </a:solidFill>
                <a:latin typeface="Consolas" panose="020B0609020204030204" pitchFamily="49" charset="0"/>
              </a:rPr>
              <a:t> + </a:t>
            </a:r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blockIdx.x</a:t>
            </a:r>
            <a:r>
              <a:rPr lang="en-US" sz="2400" b="1" dirty="0">
                <a:solidFill>
                  <a:srgbClr val="ED7D31"/>
                </a:solidFill>
                <a:latin typeface="Consolas" panose="020B0609020204030204" pitchFamily="49" charset="0"/>
              </a:rPr>
              <a:t> * </a:t>
            </a:r>
            <a:r>
              <a:rPr lang="en-US" sz="2400" b="1" dirty="0" err="1">
                <a:solidFill>
                  <a:srgbClr val="ED7D31"/>
                </a:solidFill>
                <a:latin typeface="Consolas" panose="020B0609020204030204" pitchFamily="49" charset="0"/>
              </a:rPr>
              <a:t>blockDim.x</a:t>
            </a:r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  <a:p>
            <a:pPr algn="ctr"/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  <a:p>
            <a:r>
              <a:rPr lang="en-US" sz="2400" b="1" dirty="0" err="1">
                <a:latin typeface="Consolas" panose="020B0609020204030204" pitchFamily="49" charset="0"/>
              </a:rPr>
              <a:t>dataIdx</a:t>
            </a:r>
            <a:r>
              <a:rPr lang="en-US" sz="2400" b="1" dirty="0">
                <a:latin typeface="Consolas" panose="020B0609020204030204" pitchFamily="49" charset="0"/>
              </a:rPr>
              <a:t> = 3 + 1 * 4 = 7</a:t>
            </a:r>
          </a:p>
          <a:p>
            <a:pPr marL="457200" indent="-457200" algn="ctr">
              <a:buFont typeface="+mj-lt"/>
              <a:buAutoNum type="arabicPeriod"/>
            </a:pPr>
            <a:endParaRPr lang="en-US" sz="2400" b="1" dirty="0">
              <a:solidFill>
                <a:srgbClr val="ED7D3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44EA058F-CA22-42A5-AA93-774D4BDA9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253" y="3574613"/>
            <a:ext cx="5717493" cy="3121956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3155DA1-93DF-4D95-9B8A-2AC17F615E9A}"/>
              </a:ext>
            </a:extLst>
          </p:cNvPr>
          <p:cNvSpPr txBox="1"/>
          <p:nvPr/>
        </p:nvSpPr>
        <p:spPr>
          <a:xfrm>
            <a:off x="8184481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5EF29AE-C8C8-4159-955D-D79038CCF49A}"/>
              </a:ext>
            </a:extLst>
          </p:cNvPr>
          <p:cNvSpPr txBox="1"/>
          <p:nvPr/>
        </p:nvSpPr>
        <p:spPr>
          <a:xfrm>
            <a:off x="7570026" y="491740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E2964C9-BFC6-444B-BDD8-27797A4B071A}"/>
              </a:ext>
            </a:extLst>
          </p:cNvPr>
          <p:cNvSpPr txBox="1"/>
          <p:nvPr/>
        </p:nvSpPr>
        <p:spPr>
          <a:xfrm>
            <a:off x="6955571" y="491225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470E39C-DC75-42DF-BC34-FD8FF5DF1369}"/>
              </a:ext>
            </a:extLst>
          </p:cNvPr>
          <p:cNvSpPr txBox="1"/>
          <p:nvPr/>
        </p:nvSpPr>
        <p:spPr>
          <a:xfrm>
            <a:off x="6341116" y="4890575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47B87EC-495A-4941-987D-41D24D0A00B6}"/>
              </a:ext>
            </a:extLst>
          </p:cNvPr>
          <p:cNvSpPr txBox="1"/>
          <p:nvPr/>
        </p:nvSpPr>
        <p:spPr>
          <a:xfrm>
            <a:off x="5452580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35A9E22-9A97-4136-AFB3-5ED8B68BA1AC}"/>
              </a:ext>
            </a:extLst>
          </p:cNvPr>
          <p:cNvSpPr txBox="1"/>
          <p:nvPr/>
        </p:nvSpPr>
        <p:spPr>
          <a:xfrm>
            <a:off x="4838125" y="491740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2CA9BF1-9C5D-4CE6-9324-F0A722158A07}"/>
              </a:ext>
            </a:extLst>
          </p:cNvPr>
          <p:cNvSpPr txBox="1"/>
          <p:nvPr/>
        </p:nvSpPr>
        <p:spPr>
          <a:xfrm>
            <a:off x="4223670" y="491225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630DA9D-D005-4CCB-AF9A-5E6C3EF81E9F}"/>
              </a:ext>
            </a:extLst>
          </p:cNvPr>
          <p:cNvSpPr txBox="1"/>
          <p:nvPr/>
        </p:nvSpPr>
        <p:spPr>
          <a:xfrm>
            <a:off x="3609215" y="491225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0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61B8AC77-12AF-40C6-8122-514192CDC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569" y="3889908"/>
            <a:ext cx="1115665" cy="2462997"/>
          </a:xfrm>
          <a:prstGeom prst="rect">
            <a:avLst/>
          </a:prstGeom>
        </p:spPr>
      </p:pic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8893E27-931E-405C-B0B2-6426F3839566}"/>
              </a:ext>
            </a:extLst>
          </p:cNvPr>
          <p:cNvCxnSpPr>
            <a:cxnSpLocks/>
          </p:cNvCxnSpPr>
          <p:nvPr/>
        </p:nvCxnSpPr>
        <p:spPr>
          <a:xfrm>
            <a:off x="8355330" y="5763939"/>
            <a:ext cx="2548890" cy="385401"/>
          </a:xfrm>
          <a:prstGeom prst="straightConnector1">
            <a:avLst/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549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Exercise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: 5_multi_block_loops.cu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ABF8D8F0-A7E3-4FDD-8DBE-8B60557375FE}"/>
              </a:ext>
            </a:extLst>
          </p:cNvPr>
          <p:cNvSpPr txBox="1"/>
          <p:nvPr/>
        </p:nvSpPr>
        <p:spPr>
          <a:xfrm>
            <a:off x="792029" y="1094061"/>
            <a:ext cx="108938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Refactor the code so that the function </a:t>
            </a:r>
            <a:r>
              <a:rPr lang="en-US" sz="2400" dirty="0" err="1">
                <a:latin typeface="Consolas" panose="020B0609020204030204" pitchFamily="49" charset="0"/>
              </a:rPr>
              <a:t>doLoop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  <a:r>
              <a:rPr lang="en-US" sz="2400" dirty="0">
                <a:latin typeface="Century Gothic" panose="020B0502020202020204" pitchFamily="34" charset="0"/>
              </a:rPr>
              <a:t> will run on GPU (same starting point as exercise 4_accelerating_loop.cu).</a:t>
            </a:r>
          </a:p>
          <a:p>
            <a:pPr marL="457200" indent="-457200">
              <a:buAutoNum type="arabicPeriod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Refactor the kernel so that each iteration can be run in parallel. The new kernel should only do the work of one iteration of the original loop. Use a single block of threads.  Numbers from 0 to </a:t>
            </a:r>
            <a:r>
              <a:rPr lang="en-US" sz="2400" dirty="0">
                <a:latin typeface="Consolas" panose="020B0609020204030204" pitchFamily="49" charset="0"/>
              </a:rPr>
              <a:t>N </a:t>
            </a:r>
            <a:r>
              <a:rPr lang="en-US" sz="2400" dirty="0">
                <a:latin typeface="Century Gothic" panose="020B0502020202020204" pitchFamily="34" charset="0"/>
              </a:rPr>
              <a:t>should be printed, as for the CPU code. </a:t>
            </a:r>
          </a:p>
          <a:p>
            <a:pPr marL="446088"/>
            <a:r>
              <a:rPr lang="en-US" sz="2400" b="1" dirty="0">
                <a:latin typeface="Century Gothic" panose="020B0502020202020204" pitchFamily="34" charset="0"/>
              </a:rPr>
              <a:t>Additional constraint</a:t>
            </a:r>
            <a:r>
              <a:rPr lang="en-US" sz="2400" dirty="0">
                <a:latin typeface="Century Gothic" panose="020B0502020202020204" pitchFamily="34" charset="0"/>
              </a:rPr>
              <a:t>: use a kernel configuration that launches at least 2 blocks of threads. </a:t>
            </a:r>
          </a:p>
          <a:p>
            <a:pPr marL="446088"/>
            <a:r>
              <a:rPr lang="en-US" sz="2400" dirty="0">
                <a:latin typeface="Century Gothic" panose="020B0502020202020204" pitchFamily="34" charset="0"/>
              </a:rPr>
              <a:t>How many kernel configurations can be used to solve this problem? Only one or more than one?</a:t>
            </a:r>
          </a:p>
        </p:txBody>
      </p:sp>
    </p:spTree>
    <p:extLst>
      <p:ext uri="{BB962C8B-B14F-4D97-AF65-F5344CB8AC3E}">
        <p14:creationId xmlns:p14="http://schemas.microsoft.com/office/powerpoint/2010/main" val="3236839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dirty="0" err="1"/>
              <a:t>References</a:t>
            </a:r>
            <a:endParaRPr lang="it-IT" sz="5400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01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E21AEF3-FABE-A743-8E1A-572DA9F2A5ED}"/>
              </a:ext>
            </a:extLst>
          </p:cNvPr>
          <p:cNvSpPr txBox="1">
            <a:spLocks/>
          </p:cNvSpPr>
          <p:nvPr/>
        </p:nvSpPr>
        <p:spPr>
          <a:xfrm>
            <a:off x="740778" y="1822790"/>
            <a:ext cx="10789010" cy="40513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16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67E4132-9516-4EBF-B419-B2BBC93C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29" y="1447800"/>
            <a:ext cx="10607942" cy="4811486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Previous editions of this school at CINECA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Oakridge National Laboratory’s “Introduction to CUDA C++”: </a:t>
            </a:r>
            <a:r>
              <a:rPr lang="en-US" dirty="0">
                <a:latin typeface="Century Gothic" panose="020B0502020202020204" pitchFamily="34" charset="0"/>
                <a:hlinkClick r:id="rId3"/>
              </a:rPr>
              <a:t>https://www.olcf.ornl.gov/calendar/introduction-to-cuda-c/</a:t>
            </a:r>
            <a:endParaRPr lang="en-US" dirty="0">
              <a:latin typeface="Century Gothic" panose="020B0502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NVIDIA DL Institute Online Course: </a:t>
            </a:r>
            <a:r>
              <a:rPr lang="en-US" b="1" dirty="0">
                <a:latin typeface="Century Gothic" panose="020B0502020202020204" pitchFamily="34" charset="0"/>
              </a:rPr>
              <a:t>main source of exercises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blogs.nvidia.com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unsplash.com  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Wikipedia</a:t>
            </a:r>
          </a:p>
          <a:p>
            <a:pPr marL="0" indent="0">
              <a:spcBef>
                <a:spcPct val="50000"/>
              </a:spcBef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40777" y="38196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>
                <a:solidFill>
                  <a:schemeClr val="accent1"/>
                </a:solidFill>
                <a:latin typeface="Century Gothic" panose="020B0502020202020204" pitchFamily="34" charset="0"/>
              </a:rPr>
              <a:t>References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2" descr="Certificates – NVIDIA">
            <a:extLst>
              <a:ext uri="{FF2B5EF4-FFF2-40B4-BE49-F238E27FC236}">
                <a16:creationId xmlns:a16="http://schemas.microsoft.com/office/drawing/2014/main" id="{06877FCA-BF02-41F7-9965-6AEF06B13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906" y="4523775"/>
            <a:ext cx="4088850" cy="17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774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E258881-853E-7D46-91DC-220907FAF81F}"/>
              </a:ext>
            </a:extLst>
          </p:cNvPr>
          <p:cNvSpPr/>
          <p:nvPr/>
        </p:nvSpPr>
        <p:spPr>
          <a:xfrm>
            <a:off x="0" y="0"/>
            <a:ext cx="12195326" cy="685800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Google Shape;164;p25">
            <a:extLst>
              <a:ext uri="{FF2B5EF4-FFF2-40B4-BE49-F238E27FC236}">
                <a16:creationId xmlns:a16="http://schemas.microsoft.com/office/drawing/2014/main" id="{CC522E92-F3BB-2549-A070-E7AD9DEBC5B2}"/>
              </a:ext>
            </a:extLst>
          </p:cNvPr>
          <p:cNvSpPr txBox="1"/>
          <p:nvPr/>
        </p:nvSpPr>
        <p:spPr>
          <a:xfrm>
            <a:off x="-1" y="2912720"/>
            <a:ext cx="12192000" cy="235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 sz="6600" dirty="0"/>
          </a:p>
        </p:txBody>
      </p:sp>
      <p:sp>
        <p:nvSpPr>
          <p:cNvPr id="4" name="Google Shape;167;p25">
            <a:extLst>
              <a:ext uri="{FF2B5EF4-FFF2-40B4-BE49-F238E27FC236}">
                <a16:creationId xmlns:a16="http://schemas.microsoft.com/office/drawing/2014/main" id="{B73DBDA1-44C5-1C4D-8F17-B678DAB17760}"/>
              </a:ext>
            </a:extLst>
          </p:cNvPr>
          <p:cNvSpPr txBox="1"/>
          <p:nvPr/>
        </p:nvSpPr>
        <p:spPr>
          <a:xfrm>
            <a:off x="3703795" y="4785952"/>
            <a:ext cx="4784408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it-IT" sz="2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Lara Querciagrossa</a:t>
            </a:r>
            <a:endParaRPr lang="it-IT" sz="28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l.querciagrossa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@cineca.it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6851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dirty="0"/>
              <a:t>CUDA </a:t>
            </a:r>
            <a:r>
              <a:rPr lang="it-IT" sz="5400" dirty="0" err="1"/>
              <a:t>process</a:t>
            </a:r>
            <a:r>
              <a:rPr lang="it-IT" sz="5400" dirty="0"/>
              <a:t> flow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8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Basic 3-step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process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" name="Gruppo 10">
            <a:extLst>
              <a:ext uri="{FF2B5EF4-FFF2-40B4-BE49-F238E27FC236}">
                <a16:creationId xmlns:a16="http://schemas.microsoft.com/office/drawing/2014/main" id="{8B4FD8B3-B925-4942-B77A-71F53531DC25}"/>
              </a:ext>
            </a:extLst>
          </p:cNvPr>
          <p:cNvGrpSpPr/>
          <p:nvPr/>
        </p:nvGrpSpPr>
        <p:grpSpPr>
          <a:xfrm>
            <a:off x="3125635" y="4038600"/>
            <a:ext cx="1800944" cy="2551598"/>
            <a:chOff x="2285985" y="3571876"/>
            <a:chExt cx="2120238" cy="2828932"/>
          </a:xfrm>
        </p:grpSpPr>
        <p:pic>
          <p:nvPicPr>
            <p:cNvPr id="6" name="Immagine 5" descr="CPU representation.jpg">
              <a:extLst>
                <a:ext uri="{FF2B5EF4-FFF2-40B4-BE49-F238E27FC236}">
                  <a16:creationId xmlns:a16="http://schemas.microsoft.com/office/drawing/2014/main" id="{644C4FED-A184-412F-8D5C-3302681DC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5985" y="4071942"/>
              <a:ext cx="2120238" cy="2328866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5F987FB-9C36-4D78-8F85-325FA19898D2}"/>
                </a:ext>
              </a:extLst>
            </p:cNvPr>
            <p:cNvSpPr txBox="1"/>
            <p:nvPr/>
          </p:nvSpPr>
          <p:spPr>
            <a:xfrm>
              <a:off x="2928362" y="3571876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solidFill>
                    <a:srgbClr val="0070C0"/>
                  </a:solidFill>
                </a:rPr>
                <a:t>CPU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A9C25890-80CE-4311-8C07-DF6FBA653CD2}"/>
              </a:ext>
            </a:extLst>
          </p:cNvPr>
          <p:cNvGrpSpPr/>
          <p:nvPr/>
        </p:nvGrpSpPr>
        <p:grpSpPr>
          <a:xfrm>
            <a:off x="7924801" y="4038600"/>
            <a:ext cx="1775242" cy="2551598"/>
            <a:chOff x="5072066" y="3571876"/>
            <a:chExt cx="2094535" cy="2815584"/>
          </a:xfrm>
        </p:grpSpPr>
        <p:pic>
          <p:nvPicPr>
            <p:cNvPr id="9" name="Immagine 8" descr="GPU representation.jpg">
              <a:extLst>
                <a:ext uri="{FF2B5EF4-FFF2-40B4-BE49-F238E27FC236}">
                  <a16:creationId xmlns:a16="http://schemas.microsoft.com/office/drawing/2014/main" id="{99663260-1983-42CC-8710-BE0FCB217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2066" y="4071942"/>
              <a:ext cx="2094535" cy="2315518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9BE4BAD1-8FB0-4808-B9FF-3B30EC444A66}"/>
                </a:ext>
              </a:extLst>
            </p:cNvPr>
            <p:cNvSpPr txBox="1"/>
            <p:nvPr/>
          </p:nvSpPr>
          <p:spPr>
            <a:xfrm>
              <a:off x="5693576" y="3571876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solidFill>
                    <a:srgbClr val="00B050"/>
                  </a:solidFill>
                </a:rPr>
                <a:t>GPU</a:t>
              </a:r>
            </a:p>
          </p:txBody>
        </p:sp>
      </p:grpSp>
      <p:sp>
        <p:nvSpPr>
          <p:cNvPr id="11" name="Croce 10">
            <a:extLst>
              <a:ext uri="{FF2B5EF4-FFF2-40B4-BE49-F238E27FC236}">
                <a16:creationId xmlns:a16="http://schemas.microsoft.com/office/drawing/2014/main" id="{75C6BD1E-7BF0-4E57-B540-01B7D63005B3}"/>
              </a:ext>
            </a:extLst>
          </p:cNvPr>
          <p:cNvSpPr/>
          <p:nvPr/>
        </p:nvSpPr>
        <p:spPr>
          <a:xfrm>
            <a:off x="6211376" y="5114379"/>
            <a:ext cx="428628" cy="428628"/>
          </a:xfrm>
          <a:prstGeom prst="plus">
            <a:avLst>
              <a:gd name="adj" fmla="val 39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C10B2E-B924-4A9E-9DB2-766A5FCEC6D9}"/>
              </a:ext>
            </a:extLst>
          </p:cNvPr>
          <p:cNvSpPr txBox="1"/>
          <p:nvPr/>
        </p:nvSpPr>
        <p:spPr>
          <a:xfrm>
            <a:off x="1005840" y="4846320"/>
            <a:ext cx="1800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HOST</a:t>
            </a:r>
            <a:endParaRPr lang="it-IT" b="1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48CDD10-4F7A-4453-80EB-80F46590D607}"/>
              </a:ext>
            </a:extLst>
          </p:cNvPr>
          <p:cNvSpPr txBox="1"/>
          <p:nvPr/>
        </p:nvSpPr>
        <p:spPr>
          <a:xfrm>
            <a:off x="9970068" y="4888011"/>
            <a:ext cx="1800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DEVICE</a:t>
            </a:r>
            <a:endParaRPr lang="it-IT" b="1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4274852-4F07-4084-A548-D1F9C10E15C2}"/>
              </a:ext>
            </a:extLst>
          </p:cNvPr>
          <p:cNvSpPr txBox="1"/>
          <p:nvPr/>
        </p:nvSpPr>
        <p:spPr>
          <a:xfrm>
            <a:off x="4458916" y="3101082"/>
            <a:ext cx="4398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Heterogeneous</a:t>
            </a:r>
            <a:r>
              <a:rPr lang="it-IT" sz="24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 computing</a:t>
            </a:r>
            <a:endParaRPr lang="it-IT" b="1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73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B70D96-3BEB-4797-A378-49F5131287BA}"/>
              </a:ext>
            </a:extLst>
          </p:cNvPr>
          <p:cNvSpPr txBox="1"/>
          <p:nvPr/>
        </p:nvSpPr>
        <p:spPr>
          <a:xfrm>
            <a:off x="792029" y="1094061"/>
            <a:ext cx="108938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latin typeface="Century Gothic" panose="020B0502020202020204" pitchFamily="34" charset="0"/>
              </a:rPr>
              <a:t>Copy </a:t>
            </a:r>
            <a:r>
              <a:rPr lang="en-GB" sz="2400" dirty="0">
                <a:latin typeface="Century Gothic" panose="020B0502020202020204" pitchFamily="34" charset="0"/>
              </a:rPr>
              <a:t>input data from CPU memory </a:t>
            </a:r>
            <a:r>
              <a:rPr lang="en-GB" sz="2400" b="1" dirty="0">
                <a:latin typeface="Century Gothic" panose="020B0502020202020204" pitchFamily="34" charset="0"/>
              </a:rPr>
              <a:t>to GPU memory</a:t>
            </a:r>
          </a:p>
          <a:p>
            <a:pPr marL="457200" indent="-457200" algn="just">
              <a:buFont typeface="+mj-lt"/>
              <a:buAutoNum type="arabicPeriod"/>
            </a:pPr>
            <a:endParaRPr lang="en-GB" sz="2400" b="1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4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Basic 3-step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process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" name="Gruppo 10">
            <a:extLst>
              <a:ext uri="{FF2B5EF4-FFF2-40B4-BE49-F238E27FC236}">
                <a16:creationId xmlns:a16="http://schemas.microsoft.com/office/drawing/2014/main" id="{8B4FD8B3-B925-4942-B77A-71F53531DC25}"/>
              </a:ext>
            </a:extLst>
          </p:cNvPr>
          <p:cNvGrpSpPr/>
          <p:nvPr/>
        </p:nvGrpSpPr>
        <p:grpSpPr>
          <a:xfrm>
            <a:off x="3125635" y="4038600"/>
            <a:ext cx="1800944" cy="2551598"/>
            <a:chOff x="2285985" y="3571876"/>
            <a:chExt cx="2120238" cy="2828932"/>
          </a:xfrm>
        </p:grpSpPr>
        <p:pic>
          <p:nvPicPr>
            <p:cNvPr id="6" name="Immagine 5" descr="CPU representation.jpg">
              <a:extLst>
                <a:ext uri="{FF2B5EF4-FFF2-40B4-BE49-F238E27FC236}">
                  <a16:creationId xmlns:a16="http://schemas.microsoft.com/office/drawing/2014/main" id="{644C4FED-A184-412F-8D5C-3302681DC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5985" y="4071942"/>
              <a:ext cx="2120238" cy="2328866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5F987FB-9C36-4D78-8F85-325FA19898D2}"/>
                </a:ext>
              </a:extLst>
            </p:cNvPr>
            <p:cNvSpPr txBox="1"/>
            <p:nvPr/>
          </p:nvSpPr>
          <p:spPr>
            <a:xfrm>
              <a:off x="2928362" y="3571876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solidFill>
                    <a:srgbClr val="0070C0"/>
                  </a:solidFill>
                </a:rPr>
                <a:t>CPU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A9C25890-80CE-4311-8C07-DF6FBA653CD2}"/>
              </a:ext>
            </a:extLst>
          </p:cNvPr>
          <p:cNvGrpSpPr/>
          <p:nvPr/>
        </p:nvGrpSpPr>
        <p:grpSpPr>
          <a:xfrm>
            <a:off x="7924801" y="4038600"/>
            <a:ext cx="1775242" cy="2551598"/>
            <a:chOff x="5072066" y="3571876"/>
            <a:chExt cx="2094535" cy="2815584"/>
          </a:xfrm>
        </p:grpSpPr>
        <p:pic>
          <p:nvPicPr>
            <p:cNvPr id="9" name="Immagine 8" descr="GPU representation.jpg">
              <a:extLst>
                <a:ext uri="{FF2B5EF4-FFF2-40B4-BE49-F238E27FC236}">
                  <a16:creationId xmlns:a16="http://schemas.microsoft.com/office/drawing/2014/main" id="{99663260-1983-42CC-8710-BE0FCB217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2066" y="4071942"/>
              <a:ext cx="2094535" cy="2315518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9BE4BAD1-8FB0-4808-B9FF-3B30EC444A66}"/>
                </a:ext>
              </a:extLst>
            </p:cNvPr>
            <p:cNvSpPr txBox="1"/>
            <p:nvPr/>
          </p:nvSpPr>
          <p:spPr>
            <a:xfrm>
              <a:off x="5693576" y="3571876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solidFill>
                    <a:srgbClr val="00B050"/>
                  </a:solidFill>
                </a:rPr>
                <a:t>GPU</a:t>
              </a:r>
            </a:p>
          </p:txBody>
        </p:sp>
      </p:grpSp>
      <p:sp>
        <p:nvSpPr>
          <p:cNvPr id="11" name="Croce 10">
            <a:extLst>
              <a:ext uri="{FF2B5EF4-FFF2-40B4-BE49-F238E27FC236}">
                <a16:creationId xmlns:a16="http://schemas.microsoft.com/office/drawing/2014/main" id="{75C6BD1E-7BF0-4E57-B540-01B7D63005B3}"/>
              </a:ext>
            </a:extLst>
          </p:cNvPr>
          <p:cNvSpPr/>
          <p:nvPr/>
        </p:nvSpPr>
        <p:spPr>
          <a:xfrm>
            <a:off x="6211376" y="5114379"/>
            <a:ext cx="428628" cy="428628"/>
          </a:xfrm>
          <a:prstGeom prst="plus">
            <a:avLst>
              <a:gd name="adj" fmla="val 39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Freccia circolare in giù 1">
            <a:extLst>
              <a:ext uri="{FF2B5EF4-FFF2-40B4-BE49-F238E27FC236}">
                <a16:creationId xmlns:a16="http://schemas.microsoft.com/office/drawing/2014/main" id="{D4B2580F-8D57-4998-A009-D6723DE86E75}"/>
              </a:ext>
            </a:extLst>
          </p:cNvPr>
          <p:cNvSpPr/>
          <p:nvPr/>
        </p:nvSpPr>
        <p:spPr>
          <a:xfrm>
            <a:off x="5166360" y="3783330"/>
            <a:ext cx="2560320" cy="67167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115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B70D96-3BEB-4797-A378-49F5131287BA}"/>
              </a:ext>
            </a:extLst>
          </p:cNvPr>
          <p:cNvSpPr txBox="1"/>
          <p:nvPr/>
        </p:nvSpPr>
        <p:spPr>
          <a:xfrm>
            <a:off x="792029" y="1094061"/>
            <a:ext cx="108938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Copy 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input data from CPU memory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to GPU memory</a:t>
            </a:r>
          </a:p>
          <a:p>
            <a:pPr marL="457200" indent="-457200" algn="just">
              <a:buFont typeface="+mj-lt"/>
              <a:buAutoNum type="arabicPeriod"/>
            </a:pPr>
            <a:endParaRPr lang="en-GB" sz="2400" b="1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dirty="0">
                <a:latin typeface="Century Gothic" panose="020B0502020202020204" pitchFamily="34" charset="0"/>
              </a:rPr>
              <a:t>Load </a:t>
            </a:r>
            <a:r>
              <a:rPr lang="en-GB" sz="2400" b="1" dirty="0">
                <a:latin typeface="Century Gothic" panose="020B0502020202020204" pitchFamily="34" charset="0"/>
              </a:rPr>
              <a:t>GPU program</a:t>
            </a:r>
            <a:r>
              <a:rPr lang="en-GB" sz="2400" dirty="0">
                <a:latin typeface="Century Gothic" panose="020B0502020202020204" pitchFamily="34" charset="0"/>
              </a:rPr>
              <a:t> and </a:t>
            </a:r>
            <a:r>
              <a:rPr lang="en-GB" sz="2400" b="1" dirty="0">
                <a:latin typeface="Century Gothic" panose="020B0502020202020204" pitchFamily="34" charset="0"/>
              </a:rPr>
              <a:t>execute</a:t>
            </a:r>
            <a:r>
              <a:rPr lang="en-GB" sz="2400" dirty="0">
                <a:latin typeface="Century Gothic" panose="020B0502020202020204" pitchFamily="34" charset="0"/>
              </a:rPr>
              <a:t> it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Basic 3-step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process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" name="Gruppo 10">
            <a:extLst>
              <a:ext uri="{FF2B5EF4-FFF2-40B4-BE49-F238E27FC236}">
                <a16:creationId xmlns:a16="http://schemas.microsoft.com/office/drawing/2014/main" id="{8B4FD8B3-B925-4942-B77A-71F53531DC25}"/>
              </a:ext>
            </a:extLst>
          </p:cNvPr>
          <p:cNvGrpSpPr/>
          <p:nvPr/>
        </p:nvGrpSpPr>
        <p:grpSpPr>
          <a:xfrm>
            <a:off x="3125635" y="4038600"/>
            <a:ext cx="1800944" cy="2551598"/>
            <a:chOff x="2285985" y="3571876"/>
            <a:chExt cx="2120238" cy="2828932"/>
          </a:xfrm>
        </p:grpSpPr>
        <p:pic>
          <p:nvPicPr>
            <p:cNvPr id="6" name="Immagine 5" descr="CPU representation.jpg">
              <a:extLst>
                <a:ext uri="{FF2B5EF4-FFF2-40B4-BE49-F238E27FC236}">
                  <a16:creationId xmlns:a16="http://schemas.microsoft.com/office/drawing/2014/main" id="{644C4FED-A184-412F-8D5C-3302681DC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5985" y="4071942"/>
              <a:ext cx="2120238" cy="2328866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5F987FB-9C36-4D78-8F85-325FA19898D2}"/>
                </a:ext>
              </a:extLst>
            </p:cNvPr>
            <p:cNvSpPr txBox="1"/>
            <p:nvPr/>
          </p:nvSpPr>
          <p:spPr>
            <a:xfrm>
              <a:off x="2928362" y="3571876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solidFill>
                    <a:srgbClr val="0070C0"/>
                  </a:solidFill>
                </a:rPr>
                <a:t>CPU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A9C25890-80CE-4311-8C07-DF6FBA653CD2}"/>
              </a:ext>
            </a:extLst>
          </p:cNvPr>
          <p:cNvGrpSpPr/>
          <p:nvPr/>
        </p:nvGrpSpPr>
        <p:grpSpPr>
          <a:xfrm>
            <a:off x="7924801" y="4038600"/>
            <a:ext cx="1775242" cy="2551598"/>
            <a:chOff x="5072066" y="3571876"/>
            <a:chExt cx="2094535" cy="2815584"/>
          </a:xfrm>
        </p:grpSpPr>
        <p:pic>
          <p:nvPicPr>
            <p:cNvPr id="9" name="Immagine 8" descr="GPU representation.jpg">
              <a:extLst>
                <a:ext uri="{FF2B5EF4-FFF2-40B4-BE49-F238E27FC236}">
                  <a16:creationId xmlns:a16="http://schemas.microsoft.com/office/drawing/2014/main" id="{99663260-1983-42CC-8710-BE0FCB217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2066" y="4071942"/>
              <a:ext cx="2094535" cy="2315518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9BE4BAD1-8FB0-4808-B9FF-3B30EC444A66}"/>
                </a:ext>
              </a:extLst>
            </p:cNvPr>
            <p:cNvSpPr txBox="1"/>
            <p:nvPr/>
          </p:nvSpPr>
          <p:spPr>
            <a:xfrm>
              <a:off x="5693576" y="3571876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solidFill>
                    <a:srgbClr val="00B050"/>
                  </a:solidFill>
                </a:rPr>
                <a:t>GPU</a:t>
              </a:r>
            </a:p>
          </p:txBody>
        </p:sp>
      </p:grpSp>
      <p:sp>
        <p:nvSpPr>
          <p:cNvPr id="11" name="Croce 10">
            <a:extLst>
              <a:ext uri="{FF2B5EF4-FFF2-40B4-BE49-F238E27FC236}">
                <a16:creationId xmlns:a16="http://schemas.microsoft.com/office/drawing/2014/main" id="{75C6BD1E-7BF0-4E57-B540-01B7D63005B3}"/>
              </a:ext>
            </a:extLst>
          </p:cNvPr>
          <p:cNvSpPr/>
          <p:nvPr/>
        </p:nvSpPr>
        <p:spPr>
          <a:xfrm>
            <a:off x="6211376" y="5114379"/>
            <a:ext cx="428628" cy="428628"/>
          </a:xfrm>
          <a:prstGeom prst="plus">
            <a:avLst>
              <a:gd name="adj" fmla="val 39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AA4024EC-A3A2-4344-AF8C-36D7990CB87E}"/>
              </a:ext>
            </a:extLst>
          </p:cNvPr>
          <p:cNvSpPr/>
          <p:nvPr/>
        </p:nvSpPr>
        <p:spPr>
          <a:xfrm>
            <a:off x="7135550" y="4491780"/>
            <a:ext cx="3444487" cy="2183340"/>
          </a:xfrm>
          <a:prstGeom prst="ellipse">
            <a:avLst/>
          </a:prstGeom>
          <a:noFill/>
          <a:ln w="762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DB74408-8929-4167-BEFB-46CCAC680548}"/>
              </a:ext>
            </a:extLst>
          </p:cNvPr>
          <p:cNvSpPr txBox="1"/>
          <p:nvPr/>
        </p:nvSpPr>
        <p:spPr>
          <a:xfrm>
            <a:off x="4458916" y="3101082"/>
            <a:ext cx="1358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KERNEL</a:t>
            </a:r>
            <a:endParaRPr lang="it-IT" b="1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DB1F1FA-CE65-45D2-BECC-92B1C6C5BEA2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3589020" y="2362418"/>
            <a:ext cx="869896" cy="969497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7">
            <a:extLst>
              <a:ext uri="{FF2B5EF4-FFF2-40B4-BE49-F238E27FC236}">
                <a16:creationId xmlns:a16="http://schemas.microsoft.com/office/drawing/2014/main" id="{8DAB76E4-3967-4B39-9E6A-702C8B2AF6FF}"/>
              </a:ext>
            </a:extLst>
          </p:cNvPr>
          <p:cNvSpPr/>
          <p:nvPr/>
        </p:nvSpPr>
        <p:spPr>
          <a:xfrm>
            <a:off x="2049452" y="1681181"/>
            <a:ext cx="2409464" cy="713215"/>
          </a:xfrm>
          <a:prstGeom prst="ellipse">
            <a:avLst/>
          </a:prstGeom>
          <a:noFill/>
          <a:ln w="762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483809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9059</TotalTime>
  <Words>3036</Words>
  <Application>Microsoft Office PowerPoint</Application>
  <PresentationFormat>Widescreen</PresentationFormat>
  <Paragraphs>580</Paragraphs>
  <Slides>57</Slides>
  <Notes>45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5" baseType="lpstr">
      <vt:lpstr>Arial</vt:lpstr>
      <vt:lpstr>Arial Bold</vt:lpstr>
      <vt:lpstr>Calibri</vt:lpstr>
      <vt:lpstr>Calibri Light</vt:lpstr>
      <vt:lpstr>Century Gothic</vt:lpstr>
      <vt:lpstr>Consolas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Microsoft Office User</dc:creator>
  <cp:lastModifiedBy>LARA QUERCIAGROSSA</cp:lastModifiedBy>
  <cp:revision>62</cp:revision>
  <dcterms:created xsi:type="dcterms:W3CDTF">2020-03-06T09:24:56Z</dcterms:created>
  <dcterms:modified xsi:type="dcterms:W3CDTF">2022-07-02T11:28:26Z</dcterms:modified>
</cp:coreProperties>
</file>